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28"/>
  </p:notesMasterIdLst>
  <p:sldIdLst>
    <p:sldId id="369" r:id="rId2"/>
    <p:sldId id="377" r:id="rId3"/>
    <p:sldId id="380" r:id="rId4"/>
    <p:sldId id="376" r:id="rId5"/>
    <p:sldId id="260" r:id="rId6"/>
    <p:sldId id="388" r:id="rId7"/>
    <p:sldId id="385" r:id="rId8"/>
    <p:sldId id="386" r:id="rId9"/>
    <p:sldId id="258" r:id="rId10"/>
    <p:sldId id="261" r:id="rId11"/>
    <p:sldId id="262" r:id="rId12"/>
    <p:sldId id="363" r:id="rId13"/>
    <p:sldId id="364" r:id="rId14"/>
    <p:sldId id="365" r:id="rId15"/>
    <p:sldId id="366" r:id="rId16"/>
    <p:sldId id="367" r:id="rId17"/>
    <p:sldId id="371" r:id="rId18"/>
    <p:sldId id="257" r:id="rId19"/>
    <p:sldId id="373" r:id="rId20"/>
    <p:sldId id="382" r:id="rId21"/>
    <p:sldId id="387" r:id="rId22"/>
    <p:sldId id="348" r:id="rId23"/>
    <p:sldId id="354" r:id="rId24"/>
    <p:sldId id="389" r:id="rId25"/>
    <p:sldId id="374" r:id="rId26"/>
    <p:sldId id="375" r:id="rId27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C9C3"/>
    <a:srgbClr val="CBAAA5"/>
    <a:srgbClr val="374C4F"/>
    <a:srgbClr val="893613"/>
    <a:srgbClr val="BB9D93"/>
    <a:srgbClr val="F5F6F1"/>
    <a:srgbClr val="D1D1D1"/>
    <a:srgbClr val="DEDEDE"/>
    <a:srgbClr val="B3B9CD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69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6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8469D1-9926-4786-9DDD-8E688E4BB91F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7A1B70-DEB3-4E20-B778-E600F3CDBE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958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6584D-0418-4E5E-98B4-6DDEA4068CB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35401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穿插加入气候变化影响的图片。修改小标题的格式。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6584D-0418-4E5E-98B4-6DDEA4068CB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4703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A1B70-DEB3-4E20-B778-E600F3CDBE95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5402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画箭头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6584D-0418-4E5E-98B4-6DDEA4068CB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0147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8281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06BE02D-20C0-F840-AFAC-BEA99C74FD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8180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6584D-0418-4E5E-98B4-6DDEA4068CB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882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穿插加入气候变化影响的图片。修改小标题的格式。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6584D-0418-4E5E-98B4-6DDEA4068CB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5316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确定各个</a:t>
            </a:r>
            <a:r>
              <a:rPr lang="en-US" altLang="zh-CN" dirty="0"/>
              <a:t>section</a:t>
            </a:r>
            <a:r>
              <a:rPr lang="zh-CN" altLang="en-US" dirty="0"/>
              <a:t>的名称即其后添加的小标题。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6584D-0418-4E5E-98B4-6DDEA4068CB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06482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还会用到</a:t>
            </a:r>
            <a:r>
              <a:rPr lang="en-US" altLang="zh-CN" dirty="0" err="1"/>
              <a:t>sarima</a:t>
            </a:r>
            <a:r>
              <a:rPr lang="zh-CN" altLang="en-US" dirty="0"/>
              <a:t>（在下一页）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0" dirty="0">
                <a:solidFill>
                  <a:srgbClr val="FF0000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A model well-fitted to climate data to predict future weather(</a:t>
            </a:r>
            <a:r>
              <a:rPr lang="zh-CN" altLang="en-US" sz="1200" kern="0" dirty="0">
                <a:solidFill>
                  <a:srgbClr val="FF0000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副标题</a:t>
            </a:r>
            <a:r>
              <a:rPr lang="en-US" altLang="zh-CN" sz="1200" kern="0" dirty="0">
                <a:solidFill>
                  <a:srgbClr val="FF0000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)</a:t>
            </a:r>
            <a:endParaRPr lang="zh-CN" altLang="en-US" sz="1200" dirty="0">
              <a:solidFill>
                <a:srgbClr val="FF0000"/>
              </a:solidFill>
              <a:cs typeface="Times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A1B70-DEB3-4E20-B778-E600F3CDBE9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8187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给</a:t>
            </a:r>
            <a:r>
              <a:rPr lang="en-US" altLang="zh-CN" dirty="0"/>
              <a:t>figure</a:t>
            </a:r>
            <a:r>
              <a:rPr lang="zh-CN" altLang="en-US" dirty="0"/>
              <a:t>贴图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830F95-00D2-4651-9C05-EFE39FB7078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3463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绿色部分修改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A1B70-DEB3-4E20-B778-E600F3CDBE9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009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Find model </a:t>
            </a:r>
            <a:r>
              <a:rPr lang="zh-CN" altLang="en-US" dirty="0"/>
              <a:t>和表格每行一一对应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A1B70-DEB3-4E20-B778-E600F3CDBE9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8704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红色部分待添加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7A1B70-DEB3-4E20-B778-E600F3CDBE9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9838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014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31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460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906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0835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lium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5309478" y="52346"/>
            <a:ext cx="4505997" cy="6745671"/>
          </a:xfrm>
          <a:custGeom>
            <a:avLst/>
            <a:gdLst>
              <a:gd name="connsiteX0" fmla="*/ 490691 w 11088796"/>
              <a:gd name="connsiteY0" fmla="*/ 11756903 h 13491341"/>
              <a:gd name="connsiteX1" fmla="*/ 733817 w 11088796"/>
              <a:gd name="connsiteY1" fmla="*/ 11837830 h 13491341"/>
              <a:gd name="connsiteX2" fmla="*/ 1808437 w 11088796"/>
              <a:gd name="connsiteY2" fmla="*/ 12656501 h 13491341"/>
              <a:gd name="connsiteX3" fmla="*/ 1856663 w 11088796"/>
              <a:gd name="connsiteY3" fmla="*/ 13306044 h 13491341"/>
              <a:gd name="connsiteX4" fmla="*/ 1236430 w 11088796"/>
              <a:gd name="connsiteY4" fmla="*/ 13407341 h 13491341"/>
              <a:gd name="connsiteX5" fmla="*/ 161810 w 11088796"/>
              <a:gd name="connsiteY5" fmla="*/ 12588671 h 13491341"/>
              <a:gd name="connsiteX6" fmla="*/ 97910 w 11088796"/>
              <a:gd name="connsiteY6" fmla="*/ 11966183 h 13491341"/>
              <a:gd name="connsiteX7" fmla="*/ 490691 w 11088796"/>
              <a:gd name="connsiteY7" fmla="*/ 11756903 h 13491341"/>
              <a:gd name="connsiteX8" fmla="*/ 1287637 w 11088796"/>
              <a:gd name="connsiteY8" fmla="*/ 10710803 h 13491341"/>
              <a:gd name="connsiteX9" fmla="*/ 1523741 w 11088796"/>
              <a:gd name="connsiteY9" fmla="*/ 10800947 h 13491341"/>
              <a:gd name="connsiteX10" fmla="*/ 2598361 w 11088796"/>
              <a:gd name="connsiteY10" fmla="*/ 11619618 h 13491341"/>
              <a:gd name="connsiteX11" fmla="*/ 2667707 w 11088796"/>
              <a:gd name="connsiteY11" fmla="*/ 12241437 h 13491341"/>
              <a:gd name="connsiteX12" fmla="*/ 2049794 w 11088796"/>
              <a:gd name="connsiteY12" fmla="*/ 12339687 h 13491341"/>
              <a:gd name="connsiteX13" fmla="*/ 975175 w 11088796"/>
              <a:gd name="connsiteY13" fmla="*/ 11521017 h 13491341"/>
              <a:gd name="connsiteX14" fmla="*/ 908953 w 11088796"/>
              <a:gd name="connsiteY14" fmla="*/ 10901578 h 13491341"/>
              <a:gd name="connsiteX15" fmla="*/ 1287637 w 11088796"/>
              <a:gd name="connsiteY15" fmla="*/ 10710803 h 13491341"/>
              <a:gd name="connsiteX16" fmla="*/ 1721569 w 11088796"/>
              <a:gd name="connsiteY16" fmla="*/ 9334566 h 13491341"/>
              <a:gd name="connsiteX17" fmla="*/ 1947183 w 11088796"/>
              <a:gd name="connsiteY17" fmla="*/ 9405678 h 13491341"/>
              <a:gd name="connsiteX18" fmla="*/ 3834230 w 11088796"/>
              <a:gd name="connsiteY18" fmla="*/ 10843275 h 13491341"/>
              <a:gd name="connsiteX19" fmla="*/ 3878894 w 11088796"/>
              <a:gd name="connsiteY19" fmla="*/ 11451101 h 13491341"/>
              <a:gd name="connsiteX20" fmla="*/ 3262230 w 11088796"/>
              <a:gd name="connsiteY20" fmla="*/ 11594106 h 13491341"/>
              <a:gd name="connsiteX21" fmla="*/ 1375183 w 11088796"/>
              <a:gd name="connsiteY21" fmla="*/ 10156508 h 13491341"/>
              <a:gd name="connsiteX22" fmla="*/ 1349316 w 11088796"/>
              <a:gd name="connsiteY22" fmla="*/ 9524008 h 13491341"/>
              <a:gd name="connsiteX23" fmla="*/ 1721569 w 11088796"/>
              <a:gd name="connsiteY23" fmla="*/ 9334566 h 13491341"/>
              <a:gd name="connsiteX24" fmla="*/ 2101387 w 11088796"/>
              <a:gd name="connsiteY24" fmla="*/ 7936576 h 13491341"/>
              <a:gd name="connsiteX25" fmla="*/ 2344041 w 11088796"/>
              <a:gd name="connsiteY25" fmla="*/ 8020670 h 13491341"/>
              <a:gd name="connsiteX26" fmla="*/ 5052676 w 11088796"/>
              <a:gd name="connsiteY26" fmla="*/ 10084172 h 13491341"/>
              <a:gd name="connsiteX27" fmla="*/ 5120124 w 11088796"/>
              <a:gd name="connsiteY27" fmla="*/ 10709361 h 13491341"/>
              <a:gd name="connsiteX28" fmla="*/ 4480668 w 11088796"/>
              <a:gd name="connsiteY28" fmla="*/ 10835011 h 13491341"/>
              <a:gd name="connsiteX29" fmla="*/ 1772034 w 11088796"/>
              <a:gd name="connsiteY29" fmla="*/ 8771509 h 13491341"/>
              <a:gd name="connsiteX30" fmla="*/ 1723383 w 11088796"/>
              <a:gd name="connsiteY30" fmla="*/ 8121644 h 13491341"/>
              <a:gd name="connsiteX31" fmla="*/ 2101387 w 11088796"/>
              <a:gd name="connsiteY31" fmla="*/ 7936576 h 13491341"/>
              <a:gd name="connsiteX32" fmla="*/ 1945410 w 11088796"/>
              <a:gd name="connsiteY32" fmla="*/ 6115309 h 13491341"/>
              <a:gd name="connsiteX33" fmla="*/ 2188908 w 11088796"/>
              <a:gd name="connsiteY33" fmla="*/ 6197004 h 13491341"/>
              <a:gd name="connsiteX34" fmla="*/ 6859286 w 11088796"/>
              <a:gd name="connsiteY34" fmla="*/ 9755006 h 13491341"/>
              <a:gd name="connsiteX35" fmla="*/ 6889502 w 11088796"/>
              <a:gd name="connsiteY35" fmla="*/ 10387978 h 13491341"/>
              <a:gd name="connsiteX36" fmla="*/ 6287266 w 11088796"/>
              <a:gd name="connsiteY36" fmla="*/ 10505862 h 13491341"/>
              <a:gd name="connsiteX37" fmla="*/ 1616888 w 11088796"/>
              <a:gd name="connsiteY37" fmla="*/ 6947860 h 13491341"/>
              <a:gd name="connsiteX38" fmla="*/ 1551927 w 11088796"/>
              <a:gd name="connsiteY38" fmla="*/ 6321692 h 13491341"/>
              <a:gd name="connsiteX39" fmla="*/ 1945410 w 11088796"/>
              <a:gd name="connsiteY39" fmla="*/ 6115309 h 13491341"/>
              <a:gd name="connsiteX40" fmla="*/ 1120711 w 11088796"/>
              <a:gd name="connsiteY40" fmla="*/ 3826332 h 13491341"/>
              <a:gd name="connsiteX41" fmla="*/ 1362501 w 11088796"/>
              <a:gd name="connsiteY41" fmla="*/ 3910611 h 13491341"/>
              <a:gd name="connsiteX42" fmla="*/ 9297658 w 11088796"/>
              <a:gd name="connsiteY42" fmla="*/ 9955798 h 13491341"/>
              <a:gd name="connsiteX43" fmla="*/ 9344772 w 11088796"/>
              <a:gd name="connsiteY43" fmla="*/ 10560687 h 13491341"/>
              <a:gd name="connsiteX44" fmla="*/ 8749084 w 11088796"/>
              <a:gd name="connsiteY44" fmla="*/ 10675877 h 13491341"/>
              <a:gd name="connsiteX45" fmla="*/ 813928 w 11088796"/>
              <a:gd name="connsiteY45" fmla="*/ 4630689 h 13491341"/>
              <a:gd name="connsiteX46" fmla="*/ 744971 w 11088796"/>
              <a:gd name="connsiteY46" fmla="*/ 4009160 h 13491341"/>
              <a:gd name="connsiteX47" fmla="*/ 1120711 w 11088796"/>
              <a:gd name="connsiteY47" fmla="*/ 3826332 h 13491341"/>
              <a:gd name="connsiteX48" fmla="*/ 4227254 w 11088796"/>
              <a:gd name="connsiteY48" fmla="*/ 2790686 h 13491341"/>
              <a:gd name="connsiteX49" fmla="*/ 4454070 w 11088796"/>
              <a:gd name="connsiteY49" fmla="*/ 2860658 h 13491341"/>
              <a:gd name="connsiteX50" fmla="*/ 9475564 w 11088796"/>
              <a:gd name="connsiteY50" fmla="*/ 6686148 h 13491341"/>
              <a:gd name="connsiteX51" fmla="*/ 9504938 w 11088796"/>
              <a:gd name="connsiteY51" fmla="*/ 7321320 h 13491341"/>
              <a:gd name="connsiteX52" fmla="*/ 8903564 w 11088796"/>
              <a:gd name="connsiteY52" fmla="*/ 7436978 h 13491341"/>
              <a:gd name="connsiteX53" fmla="*/ 3882070 w 11088796"/>
              <a:gd name="connsiteY53" fmla="*/ 3611488 h 13491341"/>
              <a:gd name="connsiteX54" fmla="*/ 3837020 w 11088796"/>
              <a:gd name="connsiteY54" fmla="*/ 3003370 h 13491341"/>
              <a:gd name="connsiteX55" fmla="*/ 4227254 w 11088796"/>
              <a:gd name="connsiteY55" fmla="*/ 2790686 h 13491341"/>
              <a:gd name="connsiteX56" fmla="*/ 5978286 w 11088796"/>
              <a:gd name="connsiteY56" fmla="*/ 2454748 h 13491341"/>
              <a:gd name="connsiteX57" fmla="*/ 6213830 w 11088796"/>
              <a:gd name="connsiteY57" fmla="*/ 2544466 h 13491341"/>
              <a:gd name="connsiteX58" fmla="*/ 9303674 w 11088796"/>
              <a:gd name="connsiteY58" fmla="*/ 4898383 h 13491341"/>
              <a:gd name="connsiteX59" fmla="*/ 9350860 w 11088796"/>
              <a:gd name="connsiteY59" fmla="*/ 5503319 h 13491341"/>
              <a:gd name="connsiteX60" fmla="*/ 8755108 w 11088796"/>
              <a:gd name="connsiteY60" fmla="*/ 5618451 h 13491341"/>
              <a:gd name="connsiteX61" fmla="*/ 5665264 w 11088796"/>
              <a:gd name="connsiteY61" fmla="*/ 3264535 h 13491341"/>
              <a:gd name="connsiteX62" fmla="*/ 5596232 w 11088796"/>
              <a:gd name="connsiteY62" fmla="*/ 2642955 h 13491341"/>
              <a:gd name="connsiteX63" fmla="*/ 5978286 w 11088796"/>
              <a:gd name="connsiteY63" fmla="*/ 2454748 h 13491341"/>
              <a:gd name="connsiteX64" fmla="*/ 1124504 w 11088796"/>
              <a:gd name="connsiteY64" fmla="*/ 2113497 h 13491341"/>
              <a:gd name="connsiteX65" fmla="*/ 1366063 w 11088796"/>
              <a:gd name="connsiteY65" fmla="*/ 2195470 h 13491341"/>
              <a:gd name="connsiteX66" fmla="*/ 10938820 w 11088796"/>
              <a:gd name="connsiteY66" fmla="*/ 9488219 h 13491341"/>
              <a:gd name="connsiteX67" fmla="*/ 10982418 w 11088796"/>
              <a:gd name="connsiteY67" fmla="*/ 10098117 h 13491341"/>
              <a:gd name="connsiteX68" fmla="*/ 10366800 w 11088796"/>
              <a:gd name="connsiteY68" fmla="*/ 10239076 h 13491341"/>
              <a:gd name="connsiteX69" fmla="*/ 794043 w 11088796"/>
              <a:gd name="connsiteY69" fmla="*/ 2946327 h 13491341"/>
              <a:gd name="connsiteX70" fmla="*/ 744627 w 11088796"/>
              <a:gd name="connsiteY70" fmla="*/ 2298728 h 13491341"/>
              <a:gd name="connsiteX71" fmla="*/ 1124504 w 11088796"/>
              <a:gd name="connsiteY71" fmla="*/ 2113497 h 13491341"/>
              <a:gd name="connsiteX72" fmla="*/ 7356102 w 11088796"/>
              <a:gd name="connsiteY72" fmla="*/ 1797588 h 13491341"/>
              <a:gd name="connsiteX73" fmla="*/ 7581448 w 11088796"/>
              <a:gd name="connsiteY73" fmla="*/ 1868497 h 13491341"/>
              <a:gd name="connsiteX74" fmla="*/ 9593352 w 11088796"/>
              <a:gd name="connsiteY74" fmla="*/ 3401213 h 13491341"/>
              <a:gd name="connsiteX75" fmla="*/ 9637536 w 11088796"/>
              <a:gd name="connsiteY75" fmla="*/ 4008670 h 13491341"/>
              <a:gd name="connsiteX76" fmla="*/ 9021352 w 11088796"/>
              <a:gd name="connsiteY76" fmla="*/ 4152044 h 13491341"/>
              <a:gd name="connsiteX77" fmla="*/ 7009448 w 11088796"/>
              <a:gd name="connsiteY77" fmla="*/ 2619328 h 13491341"/>
              <a:gd name="connsiteX78" fmla="*/ 6984064 w 11088796"/>
              <a:gd name="connsiteY78" fmla="*/ 1987194 h 13491341"/>
              <a:gd name="connsiteX79" fmla="*/ 7356102 w 11088796"/>
              <a:gd name="connsiteY79" fmla="*/ 1797588 h 13491341"/>
              <a:gd name="connsiteX80" fmla="*/ 8626238 w 11088796"/>
              <a:gd name="connsiteY80" fmla="*/ 1077861 h 13491341"/>
              <a:gd name="connsiteX81" fmla="*/ 8867664 w 11088796"/>
              <a:gd name="connsiteY81" fmla="*/ 1161018 h 13491341"/>
              <a:gd name="connsiteX82" fmla="*/ 9942284 w 11088796"/>
              <a:gd name="connsiteY82" fmla="*/ 1979689 h 13491341"/>
              <a:gd name="connsiteX83" fmla="*/ 10009308 w 11088796"/>
              <a:gd name="connsiteY83" fmla="*/ 2604557 h 13491341"/>
              <a:gd name="connsiteX84" fmla="*/ 9370276 w 11088796"/>
              <a:gd name="connsiteY84" fmla="*/ 2730530 h 13491341"/>
              <a:gd name="connsiteX85" fmla="*/ 8295656 w 11088796"/>
              <a:gd name="connsiteY85" fmla="*/ 1911858 h 13491341"/>
              <a:gd name="connsiteX86" fmla="*/ 8250554 w 11088796"/>
              <a:gd name="connsiteY86" fmla="*/ 1264696 h 13491341"/>
              <a:gd name="connsiteX87" fmla="*/ 8626238 w 11088796"/>
              <a:gd name="connsiteY87" fmla="*/ 1077861 h 13491341"/>
              <a:gd name="connsiteX88" fmla="*/ 9447378 w 11088796"/>
              <a:gd name="connsiteY88" fmla="*/ 1 h 13491341"/>
              <a:gd name="connsiteX89" fmla="*/ 9689796 w 11088796"/>
              <a:gd name="connsiteY89" fmla="*/ 81858 h 13491341"/>
              <a:gd name="connsiteX90" fmla="*/ 10764416 w 11088796"/>
              <a:gd name="connsiteY90" fmla="*/ 900529 h 13491341"/>
              <a:gd name="connsiteX91" fmla="*/ 10812642 w 11088796"/>
              <a:gd name="connsiteY91" fmla="*/ 1550070 h 13491341"/>
              <a:gd name="connsiteX92" fmla="*/ 10192408 w 11088796"/>
              <a:gd name="connsiteY92" fmla="*/ 1651368 h 13491341"/>
              <a:gd name="connsiteX93" fmla="*/ 9117788 w 11088796"/>
              <a:gd name="connsiteY93" fmla="*/ 832697 h 13491341"/>
              <a:gd name="connsiteX94" fmla="*/ 9053888 w 11088796"/>
              <a:gd name="connsiteY94" fmla="*/ 210211 h 13491341"/>
              <a:gd name="connsiteX95" fmla="*/ 9447378 w 11088796"/>
              <a:gd name="connsiteY95" fmla="*/ 1 h 1349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1088796" h="13491341">
                <a:moveTo>
                  <a:pt x="490691" y="11756903"/>
                </a:moveTo>
                <a:cubicBezTo>
                  <a:pt x="576640" y="11756478"/>
                  <a:pt x="661187" y="11782498"/>
                  <a:pt x="733817" y="11837830"/>
                </a:cubicBezTo>
                <a:cubicBezTo>
                  <a:pt x="733817" y="11837830"/>
                  <a:pt x="733817" y="11837830"/>
                  <a:pt x="1808437" y="12656501"/>
                </a:cubicBezTo>
                <a:cubicBezTo>
                  <a:pt x="2002119" y="12804053"/>
                  <a:pt x="2020477" y="13091014"/>
                  <a:pt x="1856663" y="13306044"/>
                </a:cubicBezTo>
                <a:cubicBezTo>
                  <a:pt x="1708962" y="13499922"/>
                  <a:pt x="1430112" y="13554893"/>
                  <a:pt x="1236430" y="13407341"/>
                </a:cubicBezTo>
                <a:cubicBezTo>
                  <a:pt x="1236430" y="13407341"/>
                  <a:pt x="1236430" y="13407341"/>
                  <a:pt x="161810" y="12588671"/>
                </a:cubicBezTo>
                <a:cubicBezTo>
                  <a:pt x="-31872" y="12441120"/>
                  <a:pt x="-49792" y="12160062"/>
                  <a:pt x="97910" y="11966183"/>
                </a:cubicBezTo>
                <a:cubicBezTo>
                  <a:pt x="200294" y="11831790"/>
                  <a:pt x="347442" y="11757613"/>
                  <a:pt x="490691" y="11756903"/>
                </a:cubicBezTo>
                <a:close/>
                <a:moveTo>
                  <a:pt x="1287637" y="10710803"/>
                </a:moveTo>
                <a:cubicBezTo>
                  <a:pt x="1369716" y="10715457"/>
                  <a:pt x="1451110" y="10745615"/>
                  <a:pt x="1523741" y="10800947"/>
                </a:cubicBezTo>
                <a:cubicBezTo>
                  <a:pt x="1523741" y="10800947"/>
                  <a:pt x="1523741" y="10800947"/>
                  <a:pt x="2598361" y="11619618"/>
                </a:cubicBezTo>
                <a:cubicBezTo>
                  <a:pt x="2792042" y="11767170"/>
                  <a:pt x="2832808" y="12024717"/>
                  <a:pt x="2667707" y="12241437"/>
                </a:cubicBezTo>
                <a:cubicBezTo>
                  <a:pt x="2521245" y="12433688"/>
                  <a:pt x="2243477" y="12487239"/>
                  <a:pt x="2049794" y="12339687"/>
                </a:cubicBezTo>
                <a:cubicBezTo>
                  <a:pt x="2049794" y="12339687"/>
                  <a:pt x="2049794" y="12339687"/>
                  <a:pt x="975175" y="11521017"/>
                </a:cubicBezTo>
                <a:cubicBezTo>
                  <a:pt x="781493" y="11373465"/>
                  <a:pt x="762492" y="11093830"/>
                  <a:pt x="908953" y="10901578"/>
                </a:cubicBezTo>
                <a:cubicBezTo>
                  <a:pt x="1012143" y="10766128"/>
                  <a:pt x="1150840" y="10703045"/>
                  <a:pt x="1287637" y="10710803"/>
                </a:cubicBezTo>
                <a:close/>
                <a:moveTo>
                  <a:pt x="1721569" y="9334566"/>
                </a:moveTo>
                <a:cubicBezTo>
                  <a:pt x="1803463" y="9333793"/>
                  <a:pt x="1882852" y="9356669"/>
                  <a:pt x="1947183" y="9405678"/>
                </a:cubicBezTo>
                <a:cubicBezTo>
                  <a:pt x="1947183" y="9405678"/>
                  <a:pt x="1947183" y="9405678"/>
                  <a:pt x="3834230" y="10843275"/>
                </a:cubicBezTo>
                <a:cubicBezTo>
                  <a:pt x="4005780" y="10973966"/>
                  <a:pt x="4026594" y="11257225"/>
                  <a:pt x="3878894" y="11451101"/>
                </a:cubicBezTo>
                <a:cubicBezTo>
                  <a:pt x="3712398" y="11669653"/>
                  <a:pt x="3433780" y="11724797"/>
                  <a:pt x="3262230" y="11594106"/>
                </a:cubicBezTo>
                <a:cubicBezTo>
                  <a:pt x="3262230" y="11594106"/>
                  <a:pt x="3262230" y="11594106"/>
                  <a:pt x="1375183" y="10156508"/>
                </a:cubicBezTo>
                <a:cubicBezTo>
                  <a:pt x="1203633" y="10025818"/>
                  <a:pt x="1182818" y="9742560"/>
                  <a:pt x="1349316" y="9524008"/>
                </a:cubicBezTo>
                <a:cubicBezTo>
                  <a:pt x="1441628" y="9402835"/>
                  <a:pt x="1585080" y="9335855"/>
                  <a:pt x="1721569" y="9334566"/>
                </a:cubicBezTo>
                <a:close/>
                <a:moveTo>
                  <a:pt x="2101387" y="7936576"/>
                </a:moveTo>
                <a:cubicBezTo>
                  <a:pt x="2186631" y="7938355"/>
                  <a:pt x="2271321" y="7965270"/>
                  <a:pt x="2344041" y="8020670"/>
                </a:cubicBezTo>
                <a:cubicBezTo>
                  <a:pt x="2344041" y="8020670"/>
                  <a:pt x="2344041" y="8020670"/>
                  <a:pt x="5052676" y="10084172"/>
                </a:cubicBezTo>
                <a:cubicBezTo>
                  <a:pt x="5246596" y="10231905"/>
                  <a:pt x="5267826" y="10515482"/>
                  <a:pt x="5120124" y="10709361"/>
                </a:cubicBezTo>
                <a:cubicBezTo>
                  <a:pt x="4953624" y="10927915"/>
                  <a:pt x="4674590" y="10982744"/>
                  <a:pt x="4480668" y="10835011"/>
                </a:cubicBezTo>
                <a:cubicBezTo>
                  <a:pt x="4480668" y="10835011"/>
                  <a:pt x="4480668" y="10835011"/>
                  <a:pt x="1772034" y="8771509"/>
                </a:cubicBezTo>
                <a:cubicBezTo>
                  <a:pt x="1578113" y="8623776"/>
                  <a:pt x="1556883" y="8340198"/>
                  <a:pt x="1723383" y="8121644"/>
                </a:cubicBezTo>
                <a:cubicBezTo>
                  <a:pt x="1815697" y="8000470"/>
                  <a:pt x="1959313" y="7933611"/>
                  <a:pt x="2101387" y="7936576"/>
                </a:cubicBezTo>
                <a:close/>
                <a:moveTo>
                  <a:pt x="1945410" y="6115309"/>
                </a:moveTo>
                <a:cubicBezTo>
                  <a:pt x="2031653" y="6115412"/>
                  <a:pt x="2116421" y="6141783"/>
                  <a:pt x="2188908" y="6197004"/>
                </a:cubicBezTo>
                <a:cubicBezTo>
                  <a:pt x="2188908" y="6197004"/>
                  <a:pt x="2188908" y="6197004"/>
                  <a:pt x="6859286" y="9755006"/>
                </a:cubicBezTo>
                <a:cubicBezTo>
                  <a:pt x="7052586" y="9902268"/>
                  <a:pt x="7052554" y="10173950"/>
                  <a:pt x="6889502" y="10387978"/>
                </a:cubicBezTo>
                <a:cubicBezTo>
                  <a:pt x="6742488" y="10580955"/>
                  <a:pt x="6480566" y="10653123"/>
                  <a:pt x="6287266" y="10505862"/>
                </a:cubicBezTo>
                <a:cubicBezTo>
                  <a:pt x="6287266" y="10505862"/>
                  <a:pt x="6287266" y="10505862"/>
                  <a:pt x="1616888" y="6947860"/>
                </a:cubicBezTo>
                <a:cubicBezTo>
                  <a:pt x="1423588" y="6800599"/>
                  <a:pt x="1404912" y="6514668"/>
                  <a:pt x="1551927" y="6321692"/>
                </a:cubicBezTo>
                <a:cubicBezTo>
                  <a:pt x="1653834" y="6187921"/>
                  <a:pt x="1801671" y="6115135"/>
                  <a:pt x="1945410" y="6115309"/>
                </a:cubicBezTo>
                <a:close/>
                <a:moveTo>
                  <a:pt x="1120711" y="3826332"/>
                </a:moveTo>
                <a:cubicBezTo>
                  <a:pt x="1205571" y="3828346"/>
                  <a:pt x="1289952" y="3855341"/>
                  <a:pt x="1362501" y="3910611"/>
                </a:cubicBezTo>
                <a:cubicBezTo>
                  <a:pt x="1362501" y="3910611"/>
                  <a:pt x="1362501" y="3910611"/>
                  <a:pt x="9297658" y="9955798"/>
                </a:cubicBezTo>
                <a:cubicBezTo>
                  <a:pt x="9491122" y="10103183"/>
                  <a:pt x="9491234" y="10368433"/>
                  <a:pt x="9344772" y="10560687"/>
                </a:cubicBezTo>
                <a:cubicBezTo>
                  <a:pt x="9179666" y="10777410"/>
                  <a:pt x="8942548" y="10823263"/>
                  <a:pt x="8749084" y="10675877"/>
                </a:cubicBezTo>
                <a:cubicBezTo>
                  <a:pt x="8749084" y="10675877"/>
                  <a:pt x="8749084" y="10675877"/>
                  <a:pt x="813928" y="4630689"/>
                </a:cubicBezTo>
                <a:cubicBezTo>
                  <a:pt x="620463" y="4483305"/>
                  <a:pt x="579867" y="4225882"/>
                  <a:pt x="744971" y="4009160"/>
                </a:cubicBezTo>
                <a:cubicBezTo>
                  <a:pt x="836511" y="3889001"/>
                  <a:pt x="979277" y="3822972"/>
                  <a:pt x="1120711" y="3826332"/>
                </a:cubicBezTo>
                <a:close/>
                <a:moveTo>
                  <a:pt x="4227254" y="2790686"/>
                </a:moveTo>
                <a:cubicBezTo>
                  <a:pt x="4310200" y="2788659"/>
                  <a:pt x="4389662" y="2811590"/>
                  <a:pt x="4454070" y="2860658"/>
                </a:cubicBezTo>
                <a:cubicBezTo>
                  <a:pt x="4454070" y="2860658"/>
                  <a:pt x="4454070" y="2860658"/>
                  <a:pt x="9475564" y="6686148"/>
                </a:cubicBezTo>
                <a:cubicBezTo>
                  <a:pt x="9647320" y="6816995"/>
                  <a:pt x="9671436" y="7102770"/>
                  <a:pt x="9504938" y="7321320"/>
                </a:cubicBezTo>
                <a:cubicBezTo>
                  <a:pt x="9357238" y="7515197"/>
                  <a:pt x="9075320" y="7567825"/>
                  <a:pt x="8903564" y="7436978"/>
                </a:cubicBezTo>
                <a:cubicBezTo>
                  <a:pt x="8903564" y="7436978"/>
                  <a:pt x="8903564" y="7436978"/>
                  <a:pt x="3882070" y="3611488"/>
                </a:cubicBezTo>
                <a:cubicBezTo>
                  <a:pt x="3710313" y="3480640"/>
                  <a:pt x="3689321" y="3197246"/>
                  <a:pt x="3837020" y="3003370"/>
                </a:cubicBezTo>
                <a:cubicBezTo>
                  <a:pt x="3941082" y="2866775"/>
                  <a:pt x="4089010" y="2794065"/>
                  <a:pt x="4227254" y="2790686"/>
                </a:cubicBezTo>
                <a:close/>
                <a:moveTo>
                  <a:pt x="5978286" y="2454748"/>
                </a:moveTo>
                <a:cubicBezTo>
                  <a:pt x="6060956" y="2459853"/>
                  <a:pt x="6142436" y="2490076"/>
                  <a:pt x="6213830" y="2544466"/>
                </a:cubicBezTo>
                <a:cubicBezTo>
                  <a:pt x="6213830" y="2544466"/>
                  <a:pt x="6213830" y="2544466"/>
                  <a:pt x="9303674" y="4898383"/>
                </a:cubicBezTo>
                <a:cubicBezTo>
                  <a:pt x="9497180" y="5045798"/>
                  <a:pt x="9515962" y="5286598"/>
                  <a:pt x="9350860" y="5503319"/>
                </a:cubicBezTo>
                <a:cubicBezTo>
                  <a:pt x="9204398" y="5695570"/>
                  <a:pt x="8948614" y="5765868"/>
                  <a:pt x="8755108" y="5618451"/>
                </a:cubicBezTo>
                <a:cubicBezTo>
                  <a:pt x="8755108" y="5618451"/>
                  <a:pt x="8755108" y="5618451"/>
                  <a:pt x="5665264" y="3264535"/>
                </a:cubicBezTo>
                <a:cubicBezTo>
                  <a:pt x="5474880" y="3119496"/>
                  <a:pt x="5449770" y="2835207"/>
                  <a:pt x="5596232" y="2642955"/>
                </a:cubicBezTo>
                <a:cubicBezTo>
                  <a:pt x="5699420" y="2507505"/>
                  <a:pt x="5840504" y="2446239"/>
                  <a:pt x="5978286" y="2454748"/>
                </a:cubicBezTo>
                <a:close/>
                <a:moveTo>
                  <a:pt x="1124504" y="2113497"/>
                </a:moveTo>
                <a:cubicBezTo>
                  <a:pt x="1210071" y="2114841"/>
                  <a:pt x="1294642" y="2141060"/>
                  <a:pt x="1366063" y="2195470"/>
                </a:cubicBezTo>
                <a:cubicBezTo>
                  <a:pt x="1366063" y="2195470"/>
                  <a:pt x="1366063" y="2195470"/>
                  <a:pt x="10938820" y="9488219"/>
                </a:cubicBezTo>
                <a:cubicBezTo>
                  <a:pt x="11132398" y="9635692"/>
                  <a:pt x="11129432" y="9905139"/>
                  <a:pt x="10982418" y="10098117"/>
                </a:cubicBezTo>
                <a:cubicBezTo>
                  <a:pt x="10819366" y="10312145"/>
                  <a:pt x="10560378" y="10386547"/>
                  <a:pt x="10366800" y="10239076"/>
                </a:cubicBezTo>
                <a:cubicBezTo>
                  <a:pt x="10366800" y="10239076"/>
                  <a:pt x="10366800" y="10239076"/>
                  <a:pt x="794043" y="2946327"/>
                </a:cubicBezTo>
                <a:cubicBezTo>
                  <a:pt x="603587" y="2801233"/>
                  <a:pt x="581575" y="2512756"/>
                  <a:pt x="744627" y="2298728"/>
                </a:cubicBezTo>
                <a:cubicBezTo>
                  <a:pt x="836511" y="2178117"/>
                  <a:pt x="981892" y="2111258"/>
                  <a:pt x="1124504" y="2113497"/>
                </a:cubicBezTo>
                <a:close/>
                <a:moveTo>
                  <a:pt x="7356102" y="1797588"/>
                </a:moveTo>
                <a:cubicBezTo>
                  <a:pt x="7437918" y="1796756"/>
                  <a:pt x="7517214" y="1819562"/>
                  <a:pt x="7581448" y="1868497"/>
                </a:cubicBezTo>
                <a:cubicBezTo>
                  <a:pt x="7581448" y="1868497"/>
                  <a:pt x="7581448" y="1868497"/>
                  <a:pt x="9593352" y="3401213"/>
                </a:cubicBezTo>
                <a:cubicBezTo>
                  <a:pt x="9764644" y="3531709"/>
                  <a:pt x="9785234" y="3814795"/>
                  <a:pt x="9637536" y="4008670"/>
                </a:cubicBezTo>
                <a:cubicBezTo>
                  <a:pt x="9471038" y="4227222"/>
                  <a:pt x="9192646" y="4282538"/>
                  <a:pt x="9021352" y="4152044"/>
                </a:cubicBezTo>
                <a:cubicBezTo>
                  <a:pt x="9021352" y="4152044"/>
                  <a:pt x="9021352" y="4152044"/>
                  <a:pt x="7009448" y="2619328"/>
                </a:cubicBezTo>
                <a:cubicBezTo>
                  <a:pt x="6838156" y="2488833"/>
                  <a:pt x="6817566" y="2205746"/>
                  <a:pt x="6984064" y="1987194"/>
                </a:cubicBezTo>
                <a:cubicBezTo>
                  <a:pt x="7076376" y="1866022"/>
                  <a:pt x="7219740" y="1798975"/>
                  <a:pt x="7356102" y="1797588"/>
                </a:cubicBezTo>
                <a:close/>
                <a:moveTo>
                  <a:pt x="8626238" y="1077861"/>
                </a:moveTo>
                <a:cubicBezTo>
                  <a:pt x="8710866" y="1079170"/>
                  <a:pt x="8795034" y="1105687"/>
                  <a:pt x="8867664" y="1161018"/>
                </a:cubicBezTo>
                <a:cubicBezTo>
                  <a:pt x="8867664" y="1161018"/>
                  <a:pt x="8867664" y="1161018"/>
                  <a:pt x="9942284" y="1979689"/>
                </a:cubicBezTo>
                <a:cubicBezTo>
                  <a:pt x="10135964" y="2127242"/>
                  <a:pt x="10157008" y="2410678"/>
                  <a:pt x="10009308" y="2604557"/>
                </a:cubicBezTo>
                <a:cubicBezTo>
                  <a:pt x="9842808" y="2823111"/>
                  <a:pt x="9563958" y="2878081"/>
                  <a:pt x="9370276" y="2730530"/>
                </a:cubicBezTo>
                <a:cubicBezTo>
                  <a:pt x="9370276" y="2730530"/>
                  <a:pt x="9370276" y="2730530"/>
                  <a:pt x="8295656" y="1911858"/>
                </a:cubicBezTo>
                <a:cubicBezTo>
                  <a:pt x="8101974" y="1764307"/>
                  <a:pt x="8084054" y="1483251"/>
                  <a:pt x="8250554" y="1264696"/>
                </a:cubicBezTo>
                <a:cubicBezTo>
                  <a:pt x="8342868" y="1143522"/>
                  <a:pt x="8485190" y="1075680"/>
                  <a:pt x="8626238" y="1077861"/>
                </a:cubicBezTo>
                <a:close/>
                <a:moveTo>
                  <a:pt x="9447378" y="1"/>
                </a:moveTo>
                <a:cubicBezTo>
                  <a:pt x="9532998" y="9"/>
                  <a:pt x="9617166" y="26526"/>
                  <a:pt x="9689796" y="81858"/>
                </a:cubicBezTo>
                <a:cubicBezTo>
                  <a:pt x="9689796" y="81858"/>
                  <a:pt x="9689796" y="81858"/>
                  <a:pt x="10764416" y="900529"/>
                </a:cubicBezTo>
                <a:cubicBezTo>
                  <a:pt x="10958096" y="1048080"/>
                  <a:pt x="10979140" y="1331516"/>
                  <a:pt x="10812642" y="1550070"/>
                </a:cubicBezTo>
                <a:cubicBezTo>
                  <a:pt x="10664940" y="1743949"/>
                  <a:pt x="10386090" y="1798919"/>
                  <a:pt x="10192408" y="1651368"/>
                </a:cubicBezTo>
                <a:cubicBezTo>
                  <a:pt x="10192408" y="1651368"/>
                  <a:pt x="10192408" y="1651368"/>
                  <a:pt x="9117788" y="832697"/>
                </a:cubicBezTo>
                <a:cubicBezTo>
                  <a:pt x="8924106" y="685146"/>
                  <a:pt x="8906186" y="404090"/>
                  <a:pt x="9053888" y="210211"/>
                </a:cubicBezTo>
                <a:cubicBezTo>
                  <a:pt x="9157950" y="73615"/>
                  <a:pt x="9304680" y="-11"/>
                  <a:pt x="9447378" y="1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706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820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933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9221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226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1761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979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3894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08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3256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AD049-9D93-42E8-AE1C-E84E81BD9DC2}" type="datetimeFigureOut">
              <a:rPr lang="zh-CN" altLang="en-US" smtClean="0"/>
              <a:t>2022/3/22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97A0A-9755-4854-9003-C16868AFE4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8147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34A1D28-6283-4D84-BF46-8E1C11E58D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1"/>
          <a:stretch/>
        </p:blipFill>
        <p:spPr>
          <a:xfrm>
            <a:off x="-1" y="0"/>
            <a:ext cx="9890049" cy="6858000"/>
          </a:xfrm>
          <a:prstGeom prst="rect">
            <a:avLst/>
          </a:pr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A003BB15-346E-4173-870B-49D097D7950C}"/>
              </a:ext>
            </a:extLst>
          </p:cNvPr>
          <p:cNvSpPr/>
          <p:nvPr/>
        </p:nvSpPr>
        <p:spPr>
          <a:xfrm>
            <a:off x="-1359506" y="3718903"/>
            <a:ext cx="12225773" cy="3148149"/>
          </a:xfrm>
          <a:custGeom>
            <a:avLst/>
            <a:gdLst>
              <a:gd name="connsiteX0" fmla="*/ 9417511 w 12209940"/>
              <a:gd name="connsiteY0" fmla="*/ 1293 h 4001133"/>
              <a:gd name="connsiteX1" fmla="*/ 12208722 w 12209940"/>
              <a:gd name="connsiteY1" fmla="*/ 499987 h 4001133"/>
              <a:gd name="connsiteX2" fmla="*/ 11529587 w 12209940"/>
              <a:gd name="connsiteY2" fmla="*/ 1063729 h 4001133"/>
              <a:gd name="connsiteX3" fmla="*/ 11251778 w 12209940"/>
              <a:gd name="connsiteY3" fmla="*/ 1175637 h 4001133"/>
              <a:gd name="connsiteX4" fmla="*/ 11256627 w 12209940"/>
              <a:gd name="connsiteY4" fmla="*/ 1175637 h 4001133"/>
              <a:gd name="connsiteX5" fmla="*/ 11256627 w 12209940"/>
              <a:gd name="connsiteY5" fmla="*/ 4001133 h 4001133"/>
              <a:gd name="connsiteX6" fmla="*/ 1350627 w 12209940"/>
              <a:gd name="connsiteY6" fmla="*/ 4001133 h 4001133"/>
              <a:gd name="connsiteX7" fmla="*/ 1350627 w 12209940"/>
              <a:gd name="connsiteY7" fmla="*/ 2433642 h 4001133"/>
              <a:gd name="connsiteX8" fmla="*/ 1111154 w 12209940"/>
              <a:gd name="connsiteY8" fmla="*/ 2411082 h 4001133"/>
              <a:gd name="connsiteX9" fmla="*/ 1218 w 12209940"/>
              <a:gd name="connsiteY9" fmla="*/ 1981153 h 4001133"/>
              <a:gd name="connsiteX10" fmla="*/ 5984224 w 12209940"/>
              <a:gd name="connsiteY10" fmla="*/ 245400 h 4001133"/>
              <a:gd name="connsiteX11" fmla="*/ 9417511 w 12209940"/>
              <a:gd name="connsiteY11" fmla="*/ 1293 h 400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9940" h="4001133">
                <a:moveTo>
                  <a:pt x="9417511" y="1293"/>
                </a:moveTo>
                <a:cubicBezTo>
                  <a:pt x="11062818" y="-16864"/>
                  <a:pt x="12167043" y="156477"/>
                  <a:pt x="12208722" y="499987"/>
                </a:cubicBezTo>
                <a:cubicBezTo>
                  <a:pt x="12229561" y="671743"/>
                  <a:pt x="11982298" y="865715"/>
                  <a:pt x="11529587" y="1063729"/>
                </a:cubicBezTo>
                <a:lnTo>
                  <a:pt x="11251778" y="1175637"/>
                </a:lnTo>
                <a:lnTo>
                  <a:pt x="11256627" y="1175637"/>
                </a:lnTo>
                <a:lnTo>
                  <a:pt x="11256627" y="4001133"/>
                </a:lnTo>
                <a:lnTo>
                  <a:pt x="1350627" y="4001133"/>
                </a:lnTo>
                <a:lnTo>
                  <a:pt x="1350627" y="2433642"/>
                </a:lnTo>
                <a:lnTo>
                  <a:pt x="1111154" y="2411082"/>
                </a:lnTo>
                <a:cubicBezTo>
                  <a:pt x="433749" y="2332105"/>
                  <a:pt x="26226" y="2187259"/>
                  <a:pt x="1218" y="1981153"/>
                </a:cubicBezTo>
                <a:cubicBezTo>
                  <a:pt x="-65468" y="1431536"/>
                  <a:pt x="2613215" y="654413"/>
                  <a:pt x="5984224" y="245400"/>
                </a:cubicBezTo>
                <a:cubicBezTo>
                  <a:pt x="7248353" y="92021"/>
                  <a:pt x="8430327" y="12187"/>
                  <a:pt x="9417511" y="129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rgbClr val="F4F5F0"/>
              </a:gs>
              <a:gs pos="77000">
                <a:srgbClr val="F4F5F0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5B997E0-F966-48AC-82A5-006C4669825B}"/>
              </a:ext>
            </a:extLst>
          </p:cNvPr>
          <p:cNvSpPr txBox="1"/>
          <p:nvPr/>
        </p:nvSpPr>
        <p:spPr>
          <a:xfrm>
            <a:off x="-2908783" y="4065978"/>
            <a:ext cx="1222577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914217"/>
            <a:r>
              <a:rPr lang="en-US" altLang="zh-CN" sz="5000" b="1" spc="400" dirty="0">
                <a:ln w="25400">
                  <a:solidFill>
                    <a:srgbClr val="893613"/>
                  </a:solidFill>
                </a:ln>
                <a:solidFill>
                  <a:srgbClr val="893613"/>
                </a:solidFill>
                <a:latin typeface="Lato Black" charset="0"/>
              </a:rPr>
              <a:t>COFFEE QUALITY</a:t>
            </a:r>
          </a:p>
          <a:p>
            <a:pPr algn="r" defTabSz="914217"/>
            <a:r>
              <a:rPr lang="en-US" altLang="zh-CN" sz="5000" b="1" spc="400" dirty="0">
                <a:ln w="25400">
                  <a:solidFill>
                    <a:srgbClr val="374C4F"/>
                  </a:solidFill>
                </a:ln>
                <a:solidFill>
                  <a:srgbClr val="374C4F"/>
                </a:solidFill>
                <a:latin typeface="Lato Black" charset="0"/>
              </a:rPr>
              <a:t>FORECAST IN XXXXX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2D8B49-C4E4-491E-A44E-6C55DD26AE4F}"/>
              </a:ext>
            </a:extLst>
          </p:cNvPr>
          <p:cNvSpPr txBox="1"/>
          <p:nvPr/>
        </p:nvSpPr>
        <p:spPr>
          <a:xfrm>
            <a:off x="5896009" y="5579625"/>
            <a:ext cx="3429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b="1" dirty="0">
                <a:solidFill>
                  <a:srgbClr val="4B7768"/>
                </a:solidFill>
                <a:latin typeface="Lato Black"/>
              </a:rPr>
              <a:t>GROUP 8 COFFEE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9C83590-880B-4BAA-904F-8BCEED859A8F}"/>
              </a:ext>
            </a:extLst>
          </p:cNvPr>
          <p:cNvGrpSpPr/>
          <p:nvPr/>
        </p:nvGrpSpPr>
        <p:grpSpPr>
          <a:xfrm>
            <a:off x="842193" y="5723281"/>
            <a:ext cx="1443215" cy="143710"/>
            <a:chOff x="7638967" y="5248854"/>
            <a:chExt cx="1443215" cy="143710"/>
          </a:xfrm>
          <a:solidFill>
            <a:srgbClr val="893613"/>
          </a:solidFill>
        </p:grpSpPr>
        <p:sp>
          <p:nvSpPr>
            <p:cNvPr id="7" name="流程图: 决策 6">
              <a:extLst>
                <a:ext uri="{FF2B5EF4-FFF2-40B4-BE49-F238E27FC236}">
                  <a16:creationId xmlns:a16="http://schemas.microsoft.com/office/drawing/2014/main" id="{C2788E11-2B78-4AEA-A26A-B732134CE9EF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流程图: 决策 7">
              <a:extLst>
                <a:ext uri="{FF2B5EF4-FFF2-40B4-BE49-F238E27FC236}">
                  <a16:creationId xmlns:a16="http://schemas.microsoft.com/office/drawing/2014/main" id="{D79352EC-A729-459B-A094-91BA80E51ACD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流程图: 决策 9">
              <a:extLst>
                <a:ext uri="{FF2B5EF4-FFF2-40B4-BE49-F238E27FC236}">
                  <a16:creationId xmlns:a16="http://schemas.microsoft.com/office/drawing/2014/main" id="{FCA184F5-E797-4CE8-83BC-74C9BDDAE7D7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流程图: 决策 10">
              <a:extLst>
                <a:ext uri="{FF2B5EF4-FFF2-40B4-BE49-F238E27FC236}">
                  <a16:creationId xmlns:a16="http://schemas.microsoft.com/office/drawing/2014/main" id="{A2859378-DFAD-4C72-97A7-FBDB6102A5AA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流程图: 决策 13">
              <a:extLst>
                <a:ext uri="{FF2B5EF4-FFF2-40B4-BE49-F238E27FC236}">
                  <a16:creationId xmlns:a16="http://schemas.microsoft.com/office/drawing/2014/main" id="{B5E869A5-7C67-446B-97A0-7CA1F1CD0F84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流程图: 决策 15">
              <a:extLst>
                <a:ext uri="{FF2B5EF4-FFF2-40B4-BE49-F238E27FC236}">
                  <a16:creationId xmlns:a16="http://schemas.microsoft.com/office/drawing/2014/main" id="{95669352-7D7C-4471-BD2E-1435C349FF84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流程图: 决策 16">
              <a:extLst>
                <a:ext uri="{FF2B5EF4-FFF2-40B4-BE49-F238E27FC236}">
                  <a16:creationId xmlns:a16="http://schemas.microsoft.com/office/drawing/2014/main" id="{63C0C468-2B8E-41AF-8DB6-3AB9CF7870C5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B0F81A9-86F7-41B1-A7A2-C1C28395E8EA}"/>
              </a:ext>
            </a:extLst>
          </p:cNvPr>
          <p:cNvGrpSpPr/>
          <p:nvPr/>
        </p:nvGrpSpPr>
        <p:grpSpPr>
          <a:xfrm>
            <a:off x="-2614748" y="-1891656"/>
            <a:ext cx="13045440" cy="1986501"/>
            <a:chOff x="-1332041" y="976513"/>
            <a:chExt cx="13045440" cy="1986501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7C4CD60-0507-44EA-9917-9BB8BA253E23}"/>
                </a:ext>
              </a:extLst>
            </p:cNvPr>
            <p:cNvSpPr txBox="1"/>
            <p:nvPr/>
          </p:nvSpPr>
          <p:spPr>
            <a:xfrm rot="21362087">
              <a:off x="-1332041" y="976513"/>
              <a:ext cx="13045440" cy="12854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prstTxWarp prst="textArchUp">
                <a:avLst>
                  <a:gd name="adj" fmla="val 13393018"/>
                </a:avLst>
              </a:prstTxWarp>
              <a:spAutoFit/>
            </a:bodyPr>
            <a:lstStyle/>
            <a:p>
              <a:pPr defTabSz="914217"/>
              <a:r>
                <a:rPr lang="en-US" altLang="zh-CN" sz="6500" b="1" spc="400" dirty="0">
                  <a:solidFill>
                    <a:srgbClr val="914560"/>
                  </a:solidFill>
                  <a:latin typeface="Lato Black" charset="0"/>
                  <a:ea typeface="Lato Black" charset="0"/>
                  <a:cs typeface="Lato Black" charset="0"/>
                </a:rPr>
                <a:t>CLIMATE </a:t>
              </a:r>
              <a:r>
                <a:rPr lang="en-US" altLang="zh-CN" sz="6500" b="1" spc="400" dirty="0">
                  <a:latin typeface="Lato Black" charset="0"/>
                  <a:ea typeface="Lato Black" charset="0"/>
                  <a:cs typeface="Lato Black" charset="0"/>
                </a:rPr>
                <a:t>FORECAST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580FDD24-9516-4535-87C9-74292A71ED42}"/>
                </a:ext>
              </a:extLst>
            </p:cNvPr>
            <p:cNvSpPr txBox="1"/>
            <p:nvPr/>
          </p:nvSpPr>
          <p:spPr>
            <a:xfrm rot="21326470">
              <a:off x="-956611" y="1870407"/>
              <a:ext cx="10620103" cy="1092607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3502427"/>
                </a:avLst>
              </a:prstTxWarp>
              <a:spAutoFit/>
            </a:bodyPr>
            <a:lstStyle/>
            <a:p>
              <a:r>
                <a:rPr lang="en-US" altLang="zh-CN" sz="6500" b="1" spc="400" dirty="0">
                  <a:latin typeface="Lato Black" charset="0"/>
                </a:rPr>
                <a:t>IN AUSTRILIA</a:t>
              </a:r>
              <a:endParaRPr lang="zh-CN" altLang="en-US" sz="6500" b="1" spc="400" dirty="0">
                <a:latin typeface="Lato Black" charset="0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1390BCB6-A22E-4391-8291-A429F0128F60}"/>
              </a:ext>
            </a:extLst>
          </p:cNvPr>
          <p:cNvSpPr txBox="1"/>
          <p:nvPr/>
        </p:nvSpPr>
        <p:spPr>
          <a:xfrm>
            <a:off x="5238993" y="5827974"/>
            <a:ext cx="40059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1400" b="1" dirty="0">
                <a:solidFill>
                  <a:srgbClr val="4B7768"/>
                </a:solidFill>
                <a:latin typeface="Lato Black"/>
              </a:rPr>
              <a:t>Names here</a:t>
            </a:r>
            <a:endParaRPr lang="zh-CN" altLang="en-US" sz="1400" b="1" dirty="0">
              <a:solidFill>
                <a:srgbClr val="4B7768"/>
              </a:solidFill>
              <a:latin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val="2452408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03EA93-8F7A-491B-9942-31FFB2E4B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258" y="251364"/>
            <a:ext cx="5624302" cy="391573"/>
          </a:xfrm>
        </p:spPr>
        <p:txBody>
          <a:bodyPr>
            <a:normAutofit/>
          </a:bodyPr>
          <a:lstStyle/>
          <a:p>
            <a:pPr marL="0" lvl="1" indent="0" algn="just">
              <a:buNone/>
            </a:pPr>
            <a:r>
              <a:rPr lang="en-US" altLang="zh-CN" sz="2000" b="1" kern="0" dirty="0">
                <a:solidFill>
                  <a:srgbClr val="914560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TITLE</a:t>
            </a:r>
            <a:endParaRPr lang="zh-CN" altLang="zh-CN" sz="2000" b="1" kern="0" dirty="0">
              <a:solidFill>
                <a:srgbClr val="914560"/>
              </a:solidFill>
              <a:ea typeface="宋体" panose="02010600030101010101" pitchFamily="2" charset="-122"/>
              <a:cs typeface="Times" panose="02020603050405020304" pitchFamily="18" charset="0"/>
            </a:endParaRPr>
          </a:p>
        </p:txBody>
      </p:sp>
      <p:sp>
        <p:nvSpPr>
          <p:cNvPr id="19" name="直角三角形 18">
            <a:extLst>
              <a:ext uri="{FF2B5EF4-FFF2-40B4-BE49-F238E27FC236}">
                <a16:creationId xmlns:a16="http://schemas.microsoft.com/office/drawing/2014/main" id="{C4A179B9-BC64-40F6-AA3C-9F1A18E17354}"/>
              </a:ext>
            </a:extLst>
          </p:cNvPr>
          <p:cNvSpPr/>
          <p:nvPr/>
        </p:nvSpPr>
        <p:spPr>
          <a:xfrm rot="10800000">
            <a:off x="9329530" y="0"/>
            <a:ext cx="576470" cy="576470"/>
          </a:xfrm>
          <a:prstGeom prst="rtTriangle">
            <a:avLst/>
          </a:prstGeom>
          <a:solidFill>
            <a:srgbClr val="697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868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0479BEC7-0B5F-41A7-A1CD-027E954AC223}"/>
              </a:ext>
            </a:extLst>
          </p:cNvPr>
          <p:cNvSpPr/>
          <p:nvPr/>
        </p:nvSpPr>
        <p:spPr>
          <a:xfrm>
            <a:off x="261256" y="1283083"/>
            <a:ext cx="4691743" cy="2730298"/>
          </a:xfrm>
          <a:prstGeom prst="rect">
            <a:avLst/>
          </a:prstGeom>
          <a:solidFill>
            <a:srgbClr val="4B7768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27BD18C-D27F-4DD3-B3B3-98F12212558C}"/>
              </a:ext>
            </a:extLst>
          </p:cNvPr>
          <p:cNvSpPr/>
          <p:nvPr/>
        </p:nvSpPr>
        <p:spPr>
          <a:xfrm>
            <a:off x="5021096" y="1273354"/>
            <a:ext cx="4562046" cy="4835862"/>
          </a:xfrm>
          <a:prstGeom prst="rect">
            <a:avLst/>
          </a:prstGeom>
          <a:solidFill>
            <a:srgbClr val="98605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4B906880-BD7C-4B4E-99E3-62905E90807A}"/>
              </a:ext>
            </a:extLst>
          </p:cNvPr>
          <p:cNvSpPr txBox="1">
            <a:spLocks/>
          </p:cNvSpPr>
          <p:nvPr/>
        </p:nvSpPr>
        <p:spPr>
          <a:xfrm>
            <a:off x="218380" y="307815"/>
            <a:ext cx="9309136" cy="975268"/>
          </a:xfrm>
          <a:prstGeom prst="rect">
            <a:avLst/>
          </a:prstGeom>
        </p:spPr>
        <p:txBody>
          <a:bodyPr vert="horz" lIns="74295" tIns="37148" rIns="74295" bIns="37148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altLang="zh-CN" sz="2000" b="1" kern="0" dirty="0">
                <a:solidFill>
                  <a:srgbClr val="81100F"/>
                </a:solidFill>
                <a:latin typeface="Lato Black"/>
                <a:ea typeface="宋体" panose="02010600030101010101" pitchFamily="2" charset="-122"/>
                <a:cs typeface="Times" panose="02020603050405020304" pitchFamily="18" charset="0"/>
              </a:rPr>
              <a:t>TITLE</a:t>
            </a:r>
          </a:p>
        </p:txBody>
      </p:sp>
      <p:sp>
        <p:nvSpPr>
          <p:cNvPr id="17" name="直角三角形 16">
            <a:extLst>
              <a:ext uri="{FF2B5EF4-FFF2-40B4-BE49-F238E27FC236}">
                <a16:creationId xmlns:a16="http://schemas.microsoft.com/office/drawing/2014/main" id="{4B75CDE2-08B1-466E-91E2-83A661F32B63}"/>
              </a:ext>
            </a:extLst>
          </p:cNvPr>
          <p:cNvSpPr/>
          <p:nvPr/>
        </p:nvSpPr>
        <p:spPr>
          <a:xfrm rot="10800000">
            <a:off x="9166455" y="1273354"/>
            <a:ext cx="416687" cy="416687"/>
          </a:xfrm>
          <a:prstGeom prst="rtTriangle">
            <a:avLst/>
          </a:prstGeom>
          <a:solidFill>
            <a:schemeClr val="accent4">
              <a:lumMod val="40000"/>
              <a:lumOff val="6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2066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云形 19">
            <a:extLst>
              <a:ext uri="{FF2B5EF4-FFF2-40B4-BE49-F238E27FC236}">
                <a16:creationId xmlns:a16="http://schemas.microsoft.com/office/drawing/2014/main" id="{0EE46335-AC5B-40AB-A1E2-1A4CFDF358B7}"/>
              </a:ext>
            </a:extLst>
          </p:cNvPr>
          <p:cNvSpPr/>
          <p:nvPr/>
        </p:nvSpPr>
        <p:spPr>
          <a:xfrm>
            <a:off x="-1295577" y="-1079144"/>
            <a:ext cx="6656771" cy="3267510"/>
          </a:xfrm>
          <a:prstGeom prst="cloud">
            <a:avLst/>
          </a:prstGeom>
          <a:solidFill>
            <a:srgbClr val="747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42BAB9-534E-4206-96B1-1AE80E043E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8203" y="1248923"/>
            <a:ext cx="3249213" cy="328173"/>
          </a:xfrm>
        </p:spPr>
        <p:txBody>
          <a:bodyPr>
            <a:noAutofit/>
          </a:bodyPr>
          <a:lstStyle/>
          <a:p>
            <a:r>
              <a:rPr lang="en-US" altLang="zh-CN" sz="2300" b="1" kern="0" dirty="0">
                <a:solidFill>
                  <a:srgbClr val="D1E1DC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Data visualization</a:t>
            </a:r>
            <a:endParaRPr lang="zh-CN" altLang="en-US" sz="2300" b="1" kern="0" dirty="0">
              <a:solidFill>
                <a:srgbClr val="D1E1DC"/>
              </a:solidFill>
              <a:ea typeface="宋体" panose="02010600030101010101" pitchFamily="2" charset="-122"/>
              <a:cs typeface="Times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F5B517E-4A72-44A2-9FE0-2359221D6285}"/>
              </a:ext>
            </a:extLst>
          </p:cNvPr>
          <p:cNvSpPr txBox="1"/>
          <p:nvPr/>
        </p:nvSpPr>
        <p:spPr>
          <a:xfrm>
            <a:off x="787765" y="422935"/>
            <a:ext cx="365834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/>
            <a:r>
              <a:rPr lang="en-US" altLang="zh-CN" sz="5500" b="1" spc="400" dirty="0">
                <a:solidFill>
                  <a:schemeClr val="bg1"/>
                </a:solidFill>
                <a:latin typeface="Lato Black" charset="0"/>
                <a:ea typeface="Lato Black" charset="0"/>
                <a:cs typeface="Lato Black" charset="0"/>
              </a:rPr>
              <a:t>TITLE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352A784-B6D9-4BAC-A6EE-5F7B80339F04}"/>
              </a:ext>
            </a:extLst>
          </p:cNvPr>
          <p:cNvSpPr/>
          <p:nvPr/>
        </p:nvSpPr>
        <p:spPr>
          <a:xfrm>
            <a:off x="563603" y="294394"/>
            <a:ext cx="8768640" cy="6164772"/>
          </a:xfrm>
          <a:prstGeom prst="rect">
            <a:avLst/>
          </a:prstGeom>
          <a:noFill/>
          <a:ln w="76200">
            <a:solidFill>
              <a:srgbClr val="B3B9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1655AE0-36A6-4972-AC0E-6E544A67FFFB}"/>
              </a:ext>
            </a:extLst>
          </p:cNvPr>
          <p:cNvSpPr txBox="1"/>
          <p:nvPr/>
        </p:nvSpPr>
        <p:spPr>
          <a:xfrm>
            <a:off x="1048146" y="2232964"/>
            <a:ext cx="566636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4B7768"/>
                </a:solidFill>
              </a:rPr>
              <a:t>TITLE</a:t>
            </a:r>
            <a:r>
              <a:rPr lang="zh-CN" altLang="en-US" sz="2000" b="1" dirty="0">
                <a:solidFill>
                  <a:srgbClr val="4B7768"/>
                </a:solidFill>
              </a:rPr>
              <a:t> </a:t>
            </a:r>
            <a:r>
              <a:rPr lang="zh-CN" altLang="en-US" sz="2000" b="1" dirty="0"/>
              <a:t>and </a:t>
            </a:r>
            <a:r>
              <a:rPr lang="en-US" altLang="zh-CN" sz="2000" b="1" dirty="0">
                <a:solidFill>
                  <a:srgbClr val="B66683"/>
                </a:solidFill>
              </a:rPr>
              <a:t>TITLE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altLang="zh-CN" dirty="0"/>
              <a:t>SDFSADGGFDHFGDHDFGDFGD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altLang="zh-CN" dirty="0"/>
              <a:t>ASDASDASDASDFGSDGHSFDGSDFGDF</a:t>
            </a:r>
            <a:endParaRPr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6F8778C4-8B26-436D-8768-A9A5942A712B}"/>
              </a:ext>
            </a:extLst>
          </p:cNvPr>
          <p:cNvSpPr txBox="1"/>
          <p:nvPr/>
        </p:nvSpPr>
        <p:spPr>
          <a:xfrm>
            <a:off x="1063428" y="3081460"/>
            <a:ext cx="566636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515B7B"/>
                </a:solidFill>
              </a:rPr>
              <a:t>TITLE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altLang="zh-CN" dirty="0"/>
              <a:t>ASDASDASDASDASDASDASD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altLang="zh-CN" dirty="0"/>
              <a:t>XDASDASDASDA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2610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D35E536-049F-4D76-A39C-4E2EF92AB7E8}"/>
              </a:ext>
            </a:extLst>
          </p:cNvPr>
          <p:cNvSpPr/>
          <p:nvPr/>
        </p:nvSpPr>
        <p:spPr>
          <a:xfrm>
            <a:off x="4513181" y="785865"/>
            <a:ext cx="4650309" cy="3638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流程图: 文档 31">
            <a:extLst>
              <a:ext uri="{FF2B5EF4-FFF2-40B4-BE49-F238E27FC236}">
                <a16:creationId xmlns:a16="http://schemas.microsoft.com/office/drawing/2014/main" id="{9C1A4668-4920-4E68-BCA7-2B750A5DAC0C}"/>
              </a:ext>
            </a:extLst>
          </p:cNvPr>
          <p:cNvSpPr/>
          <p:nvPr/>
        </p:nvSpPr>
        <p:spPr>
          <a:xfrm flipV="1">
            <a:off x="490" y="5392194"/>
            <a:ext cx="9906000" cy="1493971"/>
          </a:xfrm>
          <a:prstGeom prst="flowChartDocument">
            <a:avLst/>
          </a:prstGeom>
          <a:solidFill>
            <a:srgbClr val="374C4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8C07076-8735-45E8-960D-2EA63854F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956" y="402697"/>
            <a:ext cx="4898145" cy="1235231"/>
          </a:xfrm>
        </p:spPr>
        <p:txBody>
          <a:bodyPr>
            <a:normAutofit/>
          </a:bodyPr>
          <a:lstStyle/>
          <a:p>
            <a:r>
              <a:rPr lang="en-US" altLang="zh-CN" sz="2500" b="1" kern="0" dirty="0">
                <a:solidFill>
                  <a:srgbClr val="515B7B"/>
                </a:solidFill>
                <a:latin typeface="Lato Black"/>
                <a:ea typeface="宋体" panose="02010600030101010101" pitchFamily="2" charset="-122"/>
                <a:cs typeface="Times" panose="02020603050405020304" pitchFamily="18" charset="0"/>
              </a:rPr>
              <a:t>Best model </a:t>
            </a:r>
            <a:endParaRPr lang="zh-CN" altLang="en-US" sz="2500" b="1" kern="0" dirty="0">
              <a:solidFill>
                <a:srgbClr val="515B7B"/>
              </a:solidFill>
              <a:latin typeface="Lato Black"/>
              <a:ea typeface="宋体" panose="02010600030101010101" pitchFamily="2" charset="-122"/>
              <a:cs typeface="Times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3A7B8CE-A06A-4531-9366-6C1DB2FAE75E}"/>
              </a:ext>
            </a:extLst>
          </p:cNvPr>
          <p:cNvSpPr txBox="1"/>
          <p:nvPr/>
        </p:nvSpPr>
        <p:spPr>
          <a:xfrm>
            <a:off x="585956" y="1408981"/>
            <a:ext cx="363796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w"/>
            </a:pPr>
            <a:r>
              <a:rPr lang="en-US" altLang="zh-CN" sz="2000" dirty="0"/>
              <a:t>SADASDASDASDASD</a:t>
            </a:r>
          </a:p>
          <a:p>
            <a:pPr marL="342900" indent="-342900">
              <a:buFont typeface="Wingdings" panose="05000000000000000000" pitchFamily="2" charset="2"/>
              <a:buChar char="w"/>
            </a:pPr>
            <a:r>
              <a:rPr lang="en-US" altLang="zh-CN" sz="2000" dirty="0">
                <a:solidFill>
                  <a:srgbClr val="333333"/>
                </a:solidFill>
              </a:rPr>
              <a:t>ASDASDASDASDASDASDASDASDASDASD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333333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B55B662-094D-41AD-B1F1-76658AB40E76}"/>
              </a:ext>
            </a:extLst>
          </p:cNvPr>
          <p:cNvSpPr txBox="1"/>
          <p:nvPr/>
        </p:nvSpPr>
        <p:spPr>
          <a:xfrm>
            <a:off x="405144" y="4578607"/>
            <a:ext cx="21579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i="1" kern="0" dirty="0">
                <a:ea typeface="宋体" panose="02010600030101010101" pitchFamily="2" charset="-122"/>
                <a:cs typeface="宋体" panose="02010600030101010101" pitchFamily="2" charset="-122"/>
              </a:rPr>
              <a:t>Table1 : </a:t>
            </a:r>
            <a:r>
              <a:rPr lang="en-US" altLang="zh-CN" sz="1400" kern="0" dirty="0">
                <a:ea typeface="宋体" panose="02010600030101010101" pitchFamily="2" charset="-122"/>
                <a:cs typeface="宋体" panose="02010600030101010101" pitchFamily="2" charset="-122"/>
              </a:rPr>
              <a:t>TABLENAME HERE</a:t>
            </a:r>
            <a:endParaRPr lang="zh-CN" altLang="en-US" sz="1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BE8BBF9-34C2-41F6-9DDC-2E7326B26879}"/>
              </a:ext>
            </a:extLst>
          </p:cNvPr>
          <p:cNvSpPr txBox="1"/>
          <p:nvPr/>
        </p:nvSpPr>
        <p:spPr>
          <a:xfrm>
            <a:off x="585956" y="2949144"/>
            <a:ext cx="36379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altLang="zh-CN" sz="2000" dirty="0">
                <a:solidFill>
                  <a:srgbClr val="333333"/>
                </a:solidFill>
              </a:rPr>
              <a:t>ASDASDASFGADFASDFASDFASDFASDFASDFASF</a:t>
            </a:r>
            <a:endParaRPr lang="zh-CN" altLang="en-US" sz="2000" dirty="0"/>
          </a:p>
        </p:txBody>
      </p:sp>
      <p:graphicFrame>
        <p:nvGraphicFramePr>
          <p:cNvPr id="11" name="表格 11">
            <a:extLst>
              <a:ext uri="{FF2B5EF4-FFF2-40B4-BE49-F238E27FC236}">
                <a16:creationId xmlns:a16="http://schemas.microsoft.com/office/drawing/2014/main" id="{F39BAFE0-1A54-4FE5-92F1-683391DD6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413715"/>
              </p:ext>
            </p:extLst>
          </p:nvPr>
        </p:nvGraphicFramePr>
        <p:xfrm>
          <a:off x="482987" y="4870498"/>
          <a:ext cx="8920569" cy="1112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200705">
                  <a:extLst>
                    <a:ext uri="{9D8B030D-6E8A-4147-A177-3AD203B41FA5}">
                      <a16:colId xmlns:a16="http://schemas.microsoft.com/office/drawing/2014/main" val="2330419486"/>
                    </a:ext>
                  </a:extLst>
                </a:gridCol>
                <a:gridCol w="1476793">
                  <a:extLst>
                    <a:ext uri="{9D8B030D-6E8A-4147-A177-3AD203B41FA5}">
                      <a16:colId xmlns:a16="http://schemas.microsoft.com/office/drawing/2014/main" val="1139076552"/>
                    </a:ext>
                  </a:extLst>
                </a:gridCol>
                <a:gridCol w="1295590">
                  <a:extLst>
                    <a:ext uri="{9D8B030D-6E8A-4147-A177-3AD203B41FA5}">
                      <a16:colId xmlns:a16="http://schemas.microsoft.com/office/drawing/2014/main" val="2710907895"/>
                    </a:ext>
                  </a:extLst>
                </a:gridCol>
                <a:gridCol w="1634247">
                  <a:extLst>
                    <a:ext uri="{9D8B030D-6E8A-4147-A177-3AD203B41FA5}">
                      <a16:colId xmlns:a16="http://schemas.microsoft.com/office/drawing/2014/main" val="2462278833"/>
                    </a:ext>
                  </a:extLst>
                </a:gridCol>
                <a:gridCol w="1313234">
                  <a:extLst>
                    <a:ext uri="{9D8B030D-6E8A-4147-A177-3AD203B41FA5}">
                      <a16:colId xmlns:a16="http://schemas.microsoft.com/office/drawing/2014/main" val="455925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647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9177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1176311"/>
                  </a:ext>
                </a:extLst>
              </a:tr>
            </a:tbl>
          </a:graphicData>
        </a:graphic>
      </p:graphicFrame>
      <p:sp>
        <p:nvSpPr>
          <p:cNvPr id="19" name="文本框 18">
            <a:extLst>
              <a:ext uri="{FF2B5EF4-FFF2-40B4-BE49-F238E27FC236}">
                <a16:creationId xmlns:a16="http://schemas.microsoft.com/office/drawing/2014/main" id="{696F7973-61F8-4744-B2D1-B3DDC4E02D0D}"/>
              </a:ext>
            </a:extLst>
          </p:cNvPr>
          <p:cNvSpPr txBox="1"/>
          <p:nvPr/>
        </p:nvSpPr>
        <p:spPr>
          <a:xfrm>
            <a:off x="1602831" y="4048593"/>
            <a:ext cx="16042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i="1" u="sng" dirty="0">
                <a:solidFill>
                  <a:srgbClr val="333333"/>
                </a:solidFill>
              </a:rPr>
              <a:t>STATIONARY</a:t>
            </a:r>
            <a:endParaRPr lang="zh-CN" altLang="en-US" b="1" i="1" u="sng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4D8DC78-11F1-4280-9F85-C96E27707E77}"/>
              </a:ext>
            </a:extLst>
          </p:cNvPr>
          <p:cNvSpPr txBox="1"/>
          <p:nvPr/>
        </p:nvSpPr>
        <p:spPr>
          <a:xfrm>
            <a:off x="4513181" y="4424718"/>
            <a:ext cx="52830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i="1" kern="0" dirty="0">
                <a:ea typeface="宋体" panose="02010600030101010101" pitchFamily="2" charset="-122"/>
                <a:cs typeface="宋体" panose="02010600030101010101" pitchFamily="2" charset="-122"/>
              </a:rPr>
              <a:t>Figure7</a:t>
            </a:r>
            <a:endParaRPr lang="zh-CN" altLang="en-US" sz="1400" dirty="0"/>
          </a:p>
        </p:txBody>
      </p:sp>
      <p:sp>
        <p:nvSpPr>
          <p:cNvPr id="30" name="等腰三角形 29">
            <a:extLst>
              <a:ext uri="{FF2B5EF4-FFF2-40B4-BE49-F238E27FC236}">
                <a16:creationId xmlns:a16="http://schemas.microsoft.com/office/drawing/2014/main" id="{462F99EA-8987-4856-9037-8104A2F5E97A}"/>
              </a:ext>
            </a:extLst>
          </p:cNvPr>
          <p:cNvSpPr/>
          <p:nvPr/>
        </p:nvSpPr>
        <p:spPr>
          <a:xfrm flipV="1">
            <a:off x="1843984" y="2530584"/>
            <a:ext cx="774474" cy="223320"/>
          </a:xfrm>
          <a:prstGeom prst="triangle">
            <a:avLst>
              <a:gd name="adj" fmla="val 49297"/>
            </a:avLst>
          </a:prstGeom>
          <a:solidFill>
            <a:srgbClr val="BD9C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3D1186FE-88CF-47EB-8FEA-97D2DA3D6FDB}"/>
              </a:ext>
            </a:extLst>
          </p:cNvPr>
          <p:cNvGrpSpPr/>
          <p:nvPr/>
        </p:nvGrpSpPr>
        <p:grpSpPr>
          <a:xfrm>
            <a:off x="671324" y="1274293"/>
            <a:ext cx="1443215" cy="143710"/>
            <a:chOff x="7638967" y="5248854"/>
            <a:chExt cx="1443215" cy="143710"/>
          </a:xfrm>
          <a:solidFill>
            <a:srgbClr val="515B7B"/>
          </a:solidFill>
        </p:grpSpPr>
        <p:sp>
          <p:nvSpPr>
            <p:cNvPr id="34" name="流程图: 决策 33">
              <a:extLst>
                <a:ext uri="{FF2B5EF4-FFF2-40B4-BE49-F238E27FC236}">
                  <a16:creationId xmlns:a16="http://schemas.microsoft.com/office/drawing/2014/main" id="{B544A63F-3715-43B4-B4F2-E288DBDEA207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流程图: 决策 34">
              <a:extLst>
                <a:ext uri="{FF2B5EF4-FFF2-40B4-BE49-F238E27FC236}">
                  <a16:creationId xmlns:a16="http://schemas.microsoft.com/office/drawing/2014/main" id="{B59DD9D7-F625-491D-9CCD-D4EF78E7A61F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流程图: 决策 35">
              <a:extLst>
                <a:ext uri="{FF2B5EF4-FFF2-40B4-BE49-F238E27FC236}">
                  <a16:creationId xmlns:a16="http://schemas.microsoft.com/office/drawing/2014/main" id="{E9DB2C77-EEE1-41CA-92DF-FD6B15436792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流程图: 决策 36">
              <a:extLst>
                <a:ext uri="{FF2B5EF4-FFF2-40B4-BE49-F238E27FC236}">
                  <a16:creationId xmlns:a16="http://schemas.microsoft.com/office/drawing/2014/main" id="{0ADA8EAA-EC76-4109-B3DD-01D17B36418D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流程图: 决策 37">
              <a:extLst>
                <a:ext uri="{FF2B5EF4-FFF2-40B4-BE49-F238E27FC236}">
                  <a16:creationId xmlns:a16="http://schemas.microsoft.com/office/drawing/2014/main" id="{86668BED-01A7-4E97-BBA0-B8D46422C65E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流程图: 决策 38">
              <a:extLst>
                <a:ext uri="{FF2B5EF4-FFF2-40B4-BE49-F238E27FC236}">
                  <a16:creationId xmlns:a16="http://schemas.microsoft.com/office/drawing/2014/main" id="{FE0A9775-47D8-43D0-A625-55E193366931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流程图: 决策 39">
              <a:extLst>
                <a:ext uri="{FF2B5EF4-FFF2-40B4-BE49-F238E27FC236}">
                  <a16:creationId xmlns:a16="http://schemas.microsoft.com/office/drawing/2014/main" id="{6E4DD7F7-4706-4AFC-8338-C29D67F6A282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2956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95240E-A5E6-4404-BF32-1BDB2A107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053" y="554387"/>
            <a:ext cx="2012101" cy="527041"/>
          </a:xfrm>
        </p:spPr>
        <p:txBody>
          <a:bodyPr>
            <a:normAutofit/>
          </a:bodyPr>
          <a:lstStyle/>
          <a:p>
            <a:r>
              <a:rPr lang="en-US" altLang="zh-CN" sz="2500" b="1" kern="0" dirty="0">
                <a:solidFill>
                  <a:srgbClr val="724842"/>
                </a:solidFill>
                <a:latin typeface="Lato Black"/>
                <a:ea typeface="宋体" panose="02010600030101010101" pitchFamily="2" charset="-122"/>
                <a:cs typeface="Times" panose="02020603050405020304" pitchFamily="18" charset="0"/>
              </a:rPr>
              <a:t>Best model</a:t>
            </a:r>
            <a:endParaRPr lang="zh-CN" altLang="en-US" sz="2500" b="1" kern="0" dirty="0">
              <a:solidFill>
                <a:srgbClr val="724842"/>
              </a:solidFill>
              <a:latin typeface="Lato Black"/>
              <a:ea typeface="宋体" panose="02010600030101010101" pitchFamily="2" charset="-122"/>
              <a:cs typeface="Times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43515FE-8C3A-4579-A579-6B38FF30974D}"/>
              </a:ext>
            </a:extLst>
          </p:cNvPr>
          <p:cNvSpPr txBox="1"/>
          <p:nvPr/>
        </p:nvSpPr>
        <p:spPr>
          <a:xfrm>
            <a:off x="6887439" y="4695184"/>
            <a:ext cx="24057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TITLE: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BA908BC-5BF8-4BC6-9D77-C5CEECFFF84E}"/>
              </a:ext>
            </a:extLst>
          </p:cNvPr>
          <p:cNvSpPr txBox="1"/>
          <p:nvPr/>
        </p:nvSpPr>
        <p:spPr>
          <a:xfrm>
            <a:off x="642003" y="4265617"/>
            <a:ext cx="2322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i="1" dirty="0"/>
              <a:t>Table3 :</a:t>
            </a:r>
            <a:r>
              <a:rPr lang="zh-CN" altLang="en-US" b="1" i="1" dirty="0"/>
              <a:t> </a:t>
            </a:r>
            <a:r>
              <a:rPr lang="en-US" altLang="zh-CN" b="1" i="1" dirty="0"/>
              <a:t>TABLE NAMES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EC81440-0F2A-4576-8B16-98B3E97C8311}"/>
              </a:ext>
            </a:extLst>
          </p:cNvPr>
          <p:cNvSpPr txBox="1"/>
          <p:nvPr/>
        </p:nvSpPr>
        <p:spPr>
          <a:xfrm>
            <a:off x="642003" y="2853025"/>
            <a:ext cx="179568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err="1"/>
              <a:t>xxxxxx</a:t>
            </a:r>
            <a:r>
              <a:rPr lang="en-US" altLang="zh-CN" sz="2000" b="1" dirty="0"/>
              <a:t> analysis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altLang="zh-CN" b="1" i="1" dirty="0">
                <a:solidFill>
                  <a:srgbClr val="986059"/>
                </a:solidFill>
              </a:rPr>
              <a:t>SUBTITLE:</a:t>
            </a:r>
          </a:p>
          <a:p>
            <a:r>
              <a:rPr lang="en-US" altLang="zh-CN" dirty="0"/>
              <a:t>      POINTS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E0CF675-069C-44D9-AACA-00A4C2B77B1D}"/>
              </a:ext>
            </a:extLst>
          </p:cNvPr>
          <p:cNvSpPr txBox="1"/>
          <p:nvPr/>
        </p:nvSpPr>
        <p:spPr>
          <a:xfrm>
            <a:off x="642003" y="962611"/>
            <a:ext cx="2205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i="1" kern="0" dirty="0">
                <a:ea typeface="宋体" panose="02010600030101010101" pitchFamily="2" charset="-122"/>
                <a:cs typeface="宋体" panose="02010600030101010101" pitchFamily="2" charset="-122"/>
              </a:rPr>
              <a:t>Table2 : </a:t>
            </a:r>
            <a:r>
              <a:rPr lang="en-US" altLang="zh-CN" dirty="0"/>
              <a:t>TABLE NAME</a:t>
            </a:r>
            <a:endParaRPr lang="zh-CN" altLang="en-US" dirty="0"/>
          </a:p>
        </p:txBody>
      </p:sp>
      <p:graphicFrame>
        <p:nvGraphicFramePr>
          <p:cNvPr id="10" name="表格 7">
            <a:extLst>
              <a:ext uri="{FF2B5EF4-FFF2-40B4-BE49-F238E27FC236}">
                <a16:creationId xmlns:a16="http://schemas.microsoft.com/office/drawing/2014/main" id="{35C0D45E-6292-46E4-B285-BF95015554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9104737"/>
              </p:ext>
            </p:extLst>
          </p:nvPr>
        </p:nvGraphicFramePr>
        <p:xfrm>
          <a:off x="725467" y="4584345"/>
          <a:ext cx="6054967" cy="17095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67263">
                  <a:extLst>
                    <a:ext uri="{9D8B030D-6E8A-4147-A177-3AD203B41FA5}">
                      <a16:colId xmlns:a16="http://schemas.microsoft.com/office/drawing/2014/main" val="2766382094"/>
                    </a:ext>
                  </a:extLst>
                </a:gridCol>
                <a:gridCol w="3287704">
                  <a:extLst>
                    <a:ext uri="{9D8B030D-6E8A-4147-A177-3AD203B41FA5}">
                      <a16:colId xmlns:a16="http://schemas.microsoft.com/office/drawing/2014/main" val="3495113378"/>
                    </a:ext>
                  </a:extLst>
                </a:gridCol>
              </a:tblGrid>
              <a:tr h="341908">
                <a:tc>
                  <a:txBody>
                    <a:bodyPr/>
                    <a:lstStyle/>
                    <a:p>
                      <a:pPr algn="ctr"/>
                      <a:endParaRPr lang="zh-CN" altLang="en-US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202" marR="82202" marT="41101" marB="41101">
                    <a:solidFill>
                      <a:srgbClr val="747FA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202" marR="82202" marT="41101" marB="41101">
                    <a:solidFill>
                      <a:srgbClr val="747F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590929"/>
                  </a:ext>
                </a:extLst>
              </a:tr>
              <a:tr h="341908">
                <a:tc>
                  <a:txBody>
                    <a:bodyPr/>
                    <a:lstStyle/>
                    <a:p>
                      <a:pPr algn="ctr"/>
                      <a:endParaRPr lang="zh-CN" altLang="en-US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202" marR="82202" marT="41101" marB="41101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202" marR="82202" marT="41101" marB="41101"/>
                </a:tc>
                <a:extLst>
                  <a:ext uri="{0D108BD9-81ED-4DB2-BD59-A6C34878D82A}">
                    <a16:rowId xmlns:a16="http://schemas.microsoft.com/office/drawing/2014/main" val="797930609"/>
                  </a:ext>
                </a:extLst>
              </a:tr>
              <a:tr h="341908">
                <a:tc>
                  <a:txBody>
                    <a:bodyPr/>
                    <a:lstStyle/>
                    <a:p>
                      <a:pPr algn="ctr"/>
                      <a:endParaRPr lang="zh-CN" altLang="en-US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202" marR="82202" marT="41101" marB="41101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202" marR="82202" marT="41101" marB="41101"/>
                </a:tc>
                <a:extLst>
                  <a:ext uri="{0D108BD9-81ED-4DB2-BD59-A6C34878D82A}">
                    <a16:rowId xmlns:a16="http://schemas.microsoft.com/office/drawing/2014/main" val="2897964512"/>
                  </a:ext>
                </a:extLst>
              </a:tr>
              <a:tr h="341908">
                <a:tc>
                  <a:txBody>
                    <a:bodyPr/>
                    <a:lstStyle/>
                    <a:p>
                      <a:pPr algn="ctr"/>
                      <a:endParaRPr lang="en-US" altLang="zh-C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202" marR="82202" marT="41101" marB="41101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202" marR="82202" marT="41101" marB="41101"/>
                </a:tc>
                <a:extLst>
                  <a:ext uri="{0D108BD9-81ED-4DB2-BD59-A6C34878D82A}">
                    <a16:rowId xmlns:a16="http://schemas.microsoft.com/office/drawing/2014/main" val="275533373"/>
                  </a:ext>
                </a:extLst>
              </a:tr>
              <a:tr h="341908">
                <a:tc>
                  <a:txBody>
                    <a:bodyPr/>
                    <a:lstStyle/>
                    <a:p>
                      <a:pPr algn="ctr"/>
                      <a:endParaRPr lang="zh-CN" altLang="en-US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202" marR="82202" marT="41101" marB="41101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2202" marR="82202" marT="41101" marB="41101"/>
                </a:tc>
                <a:extLst>
                  <a:ext uri="{0D108BD9-81ED-4DB2-BD59-A6C34878D82A}">
                    <a16:rowId xmlns:a16="http://schemas.microsoft.com/office/drawing/2014/main" val="3391136925"/>
                  </a:ext>
                </a:extLst>
              </a:tr>
            </a:tbl>
          </a:graphicData>
        </a:graphic>
      </p:graphicFrame>
      <p:graphicFrame>
        <p:nvGraphicFramePr>
          <p:cNvPr id="13" name="表格 13">
            <a:extLst>
              <a:ext uri="{FF2B5EF4-FFF2-40B4-BE49-F238E27FC236}">
                <a16:creationId xmlns:a16="http://schemas.microsoft.com/office/drawing/2014/main" id="{4C442813-04E8-4652-9682-01A092693D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5406125"/>
              </p:ext>
            </p:extLst>
          </p:nvPr>
        </p:nvGraphicFramePr>
        <p:xfrm>
          <a:off x="725467" y="1267979"/>
          <a:ext cx="8353705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28172">
                  <a:extLst>
                    <a:ext uri="{9D8B030D-6E8A-4147-A177-3AD203B41FA5}">
                      <a16:colId xmlns:a16="http://schemas.microsoft.com/office/drawing/2014/main" val="2581846546"/>
                    </a:ext>
                  </a:extLst>
                </a:gridCol>
                <a:gridCol w="981409">
                  <a:extLst>
                    <a:ext uri="{9D8B030D-6E8A-4147-A177-3AD203B41FA5}">
                      <a16:colId xmlns:a16="http://schemas.microsoft.com/office/drawing/2014/main" val="1197490424"/>
                    </a:ext>
                  </a:extLst>
                </a:gridCol>
                <a:gridCol w="928645">
                  <a:extLst>
                    <a:ext uri="{9D8B030D-6E8A-4147-A177-3AD203B41FA5}">
                      <a16:colId xmlns:a16="http://schemas.microsoft.com/office/drawing/2014/main" val="4272440673"/>
                    </a:ext>
                  </a:extLst>
                </a:gridCol>
                <a:gridCol w="960304">
                  <a:extLst>
                    <a:ext uri="{9D8B030D-6E8A-4147-A177-3AD203B41FA5}">
                      <a16:colId xmlns:a16="http://schemas.microsoft.com/office/drawing/2014/main" val="1048198389"/>
                    </a:ext>
                  </a:extLst>
                </a:gridCol>
                <a:gridCol w="2655175">
                  <a:extLst>
                    <a:ext uri="{9D8B030D-6E8A-4147-A177-3AD203B41FA5}">
                      <a16:colId xmlns:a16="http://schemas.microsoft.com/office/drawing/2014/main" val="28567499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735E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735E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735E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735E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735E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723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51502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6668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6668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6668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382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348280"/>
                  </a:ext>
                </a:extLst>
              </a:tr>
            </a:tbl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26A56D79-698C-4C20-8025-3CD1E3940FB8}"/>
              </a:ext>
            </a:extLst>
          </p:cNvPr>
          <p:cNvSpPr txBox="1"/>
          <p:nvPr/>
        </p:nvSpPr>
        <p:spPr>
          <a:xfrm>
            <a:off x="6887439" y="4998017"/>
            <a:ext cx="2470045" cy="129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w"/>
            </a:pPr>
            <a:r>
              <a:rPr lang="en-US" altLang="zh-CN" dirty="0"/>
              <a:t>POINTS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w"/>
            </a:pPr>
            <a:r>
              <a:rPr lang="en-US" altLang="zh-CN" dirty="0"/>
              <a:t>POINTS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w"/>
            </a:pPr>
            <a:r>
              <a:rPr lang="en-US" altLang="zh-CN" dirty="0"/>
              <a:t>POINTS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842E6BD-6AEF-4BA0-927D-D0186E9B1B1A}"/>
              </a:ext>
            </a:extLst>
          </p:cNvPr>
          <p:cNvSpPr txBox="1"/>
          <p:nvPr/>
        </p:nvSpPr>
        <p:spPr>
          <a:xfrm>
            <a:off x="3516621" y="3160801"/>
            <a:ext cx="31224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altLang="zh-CN" b="1" i="1" dirty="0">
                <a:solidFill>
                  <a:srgbClr val="535D7F"/>
                </a:solidFill>
              </a:rPr>
              <a:t>SUBTITLE</a:t>
            </a:r>
          </a:p>
          <a:p>
            <a:r>
              <a:rPr lang="en-US" altLang="zh-CN" dirty="0"/>
              <a:t>     POINTS</a:t>
            </a:r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69C5022-320B-4343-8753-77230F12C1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3" t="23298" r="4521" b="41024"/>
          <a:stretch/>
        </p:blipFill>
        <p:spPr>
          <a:xfrm>
            <a:off x="6780433" y="2756658"/>
            <a:ext cx="2298739" cy="1834552"/>
          </a:xfrm>
          <a:prstGeom prst="rect">
            <a:avLst/>
          </a:prstGeom>
        </p:spPr>
      </p:pic>
      <p:sp>
        <p:nvSpPr>
          <p:cNvPr id="31" name="直角三角形 30">
            <a:extLst>
              <a:ext uri="{FF2B5EF4-FFF2-40B4-BE49-F238E27FC236}">
                <a16:creationId xmlns:a16="http://schemas.microsoft.com/office/drawing/2014/main" id="{53AE1ADB-361A-4490-8D03-24B1F016F167}"/>
              </a:ext>
            </a:extLst>
          </p:cNvPr>
          <p:cNvSpPr/>
          <p:nvPr/>
        </p:nvSpPr>
        <p:spPr>
          <a:xfrm rot="10800000">
            <a:off x="9346641" y="-4972"/>
            <a:ext cx="559359" cy="559359"/>
          </a:xfrm>
          <a:prstGeom prst="rtTriangle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7496C24B-78EE-4379-B7CF-3D22AB39CB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3" r="8393"/>
          <a:stretch/>
        </p:blipFill>
        <p:spPr>
          <a:xfrm>
            <a:off x="6780433" y="2751339"/>
            <a:ext cx="2298739" cy="183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230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31F1A986-EB16-44A9-931B-9A2ED117C77B}"/>
              </a:ext>
            </a:extLst>
          </p:cNvPr>
          <p:cNvSpPr/>
          <p:nvPr/>
        </p:nvSpPr>
        <p:spPr>
          <a:xfrm>
            <a:off x="777198" y="4767214"/>
            <a:ext cx="6240006" cy="1682224"/>
          </a:xfrm>
          <a:prstGeom prst="rect">
            <a:avLst/>
          </a:prstGeom>
          <a:solidFill>
            <a:srgbClr val="69759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6346145-8E99-45FF-9CE0-E4EAB1A63928}"/>
              </a:ext>
            </a:extLst>
          </p:cNvPr>
          <p:cNvSpPr/>
          <p:nvPr/>
        </p:nvSpPr>
        <p:spPr>
          <a:xfrm>
            <a:off x="792577" y="936631"/>
            <a:ext cx="4483605" cy="3761826"/>
          </a:xfrm>
          <a:prstGeom prst="rect">
            <a:avLst/>
          </a:prstGeom>
          <a:solidFill>
            <a:srgbClr val="BD9C95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5D8BFB6-87BC-484A-AE49-795ED221F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000" y="467079"/>
            <a:ext cx="2597377" cy="494574"/>
          </a:xfrm>
        </p:spPr>
        <p:txBody>
          <a:bodyPr>
            <a:normAutofit fontScale="90000"/>
          </a:bodyPr>
          <a:lstStyle/>
          <a:p>
            <a:r>
              <a:rPr lang="en-US" altLang="zh-CN" sz="2500" b="1" kern="0" dirty="0">
                <a:solidFill>
                  <a:srgbClr val="724842"/>
                </a:solidFill>
                <a:latin typeface="Lato Black"/>
                <a:ea typeface="宋体" panose="02010600030101010101" pitchFamily="2" charset="-122"/>
                <a:cs typeface="Times" panose="02020603050405020304" pitchFamily="18" charset="0"/>
              </a:rPr>
              <a:t>Model diagnostic </a:t>
            </a:r>
            <a:endParaRPr lang="zh-CN" altLang="en-US" sz="2500" b="1" kern="0" dirty="0">
              <a:solidFill>
                <a:srgbClr val="724842"/>
              </a:solidFill>
              <a:latin typeface="Lato Black"/>
              <a:ea typeface="宋体" panose="02010600030101010101" pitchFamily="2" charset="-122"/>
              <a:cs typeface="Times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A85232C-65AE-49FB-A8F0-D32B12274701}"/>
              </a:ext>
            </a:extLst>
          </p:cNvPr>
          <p:cNvSpPr txBox="1"/>
          <p:nvPr/>
        </p:nvSpPr>
        <p:spPr>
          <a:xfrm>
            <a:off x="725000" y="878268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TITLE</a:t>
            </a:r>
            <a:endParaRPr lang="zh-CN" altLang="en-US" sz="2000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6D39913-B8E4-4D67-A0BD-BF03B68F2F31}"/>
              </a:ext>
            </a:extLst>
          </p:cNvPr>
          <p:cNvSpPr txBox="1"/>
          <p:nvPr/>
        </p:nvSpPr>
        <p:spPr>
          <a:xfrm>
            <a:off x="5359987" y="3122384"/>
            <a:ext cx="313819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US" altLang="zh-CN" sz="1400" b="1" i="1" kern="0" dirty="0">
                <a:ea typeface="宋体" panose="02010600030101010101" pitchFamily="2" charset="-122"/>
                <a:cs typeface="宋体" panose="02010600030101010101" pitchFamily="2" charset="-122"/>
              </a:rPr>
              <a:t>Table: </a:t>
            </a:r>
            <a:r>
              <a:rPr lang="en-US" altLang="zh-CN" sz="1400" kern="0" dirty="0">
                <a:ea typeface="宋体" panose="02010600030101010101" pitchFamily="2" charset="-122"/>
                <a:cs typeface="宋体" panose="02010600030101010101" pitchFamily="2" charset="-122"/>
              </a:rPr>
              <a:t>TABLE NAME</a:t>
            </a:r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FEE2C26-8045-4B6F-A03B-854EAFC35EC9}"/>
              </a:ext>
            </a:extLst>
          </p:cNvPr>
          <p:cNvSpPr txBox="1"/>
          <p:nvPr/>
        </p:nvSpPr>
        <p:spPr>
          <a:xfrm>
            <a:off x="777198" y="4799679"/>
            <a:ext cx="5743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altLang="zh-CN" kern="0" dirty="0">
                <a:ea typeface="宋体" panose="02010600030101010101" pitchFamily="2" charset="-122"/>
                <a:cs typeface="宋体" panose="02010600030101010101" pitchFamily="2" charset="-122"/>
              </a:rPr>
              <a:t>POINTS 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altLang="zh-CN" kern="0" dirty="0">
                <a:ea typeface="宋体" panose="02010600030101010101" pitchFamily="2" charset="-122"/>
                <a:cs typeface="宋体" panose="02010600030101010101" pitchFamily="2" charset="-122"/>
              </a:rPr>
              <a:t>POINTS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endParaRPr lang="en-US" altLang="zh-CN" kern="0" dirty="0"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graphicFrame>
        <p:nvGraphicFramePr>
          <p:cNvPr id="15" name="表格 9">
            <a:extLst>
              <a:ext uri="{FF2B5EF4-FFF2-40B4-BE49-F238E27FC236}">
                <a16:creationId xmlns:a16="http://schemas.microsoft.com/office/drawing/2014/main" id="{282873B0-7493-43F6-A91A-9A20A09E6D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0154521"/>
              </p:ext>
            </p:extLst>
          </p:nvPr>
        </p:nvGraphicFramePr>
        <p:xfrm>
          <a:off x="869610" y="5362433"/>
          <a:ext cx="6055182" cy="78645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65026">
                  <a:extLst>
                    <a:ext uri="{9D8B030D-6E8A-4147-A177-3AD203B41FA5}">
                      <a16:colId xmlns:a16="http://schemas.microsoft.com/office/drawing/2014/main" val="189862790"/>
                    </a:ext>
                  </a:extLst>
                </a:gridCol>
                <a:gridCol w="865026">
                  <a:extLst>
                    <a:ext uri="{9D8B030D-6E8A-4147-A177-3AD203B41FA5}">
                      <a16:colId xmlns:a16="http://schemas.microsoft.com/office/drawing/2014/main" val="3017432976"/>
                    </a:ext>
                  </a:extLst>
                </a:gridCol>
                <a:gridCol w="865026">
                  <a:extLst>
                    <a:ext uri="{9D8B030D-6E8A-4147-A177-3AD203B41FA5}">
                      <a16:colId xmlns:a16="http://schemas.microsoft.com/office/drawing/2014/main" val="2796652144"/>
                    </a:ext>
                  </a:extLst>
                </a:gridCol>
                <a:gridCol w="865026">
                  <a:extLst>
                    <a:ext uri="{9D8B030D-6E8A-4147-A177-3AD203B41FA5}">
                      <a16:colId xmlns:a16="http://schemas.microsoft.com/office/drawing/2014/main" val="1647475800"/>
                    </a:ext>
                  </a:extLst>
                </a:gridCol>
                <a:gridCol w="865026">
                  <a:extLst>
                    <a:ext uri="{9D8B030D-6E8A-4147-A177-3AD203B41FA5}">
                      <a16:colId xmlns:a16="http://schemas.microsoft.com/office/drawing/2014/main" val="139612502"/>
                    </a:ext>
                  </a:extLst>
                </a:gridCol>
                <a:gridCol w="865026">
                  <a:extLst>
                    <a:ext uri="{9D8B030D-6E8A-4147-A177-3AD203B41FA5}">
                      <a16:colId xmlns:a16="http://schemas.microsoft.com/office/drawing/2014/main" val="3480274213"/>
                    </a:ext>
                  </a:extLst>
                </a:gridCol>
                <a:gridCol w="865026">
                  <a:extLst>
                    <a:ext uri="{9D8B030D-6E8A-4147-A177-3AD203B41FA5}">
                      <a16:colId xmlns:a16="http://schemas.microsoft.com/office/drawing/2014/main" val="2250200929"/>
                    </a:ext>
                  </a:extLst>
                </a:gridCol>
              </a:tblGrid>
              <a:tr h="259689"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>
                    <a:solidFill>
                      <a:srgbClr val="735E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>
                    <a:solidFill>
                      <a:srgbClr val="735E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>
                    <a:solidFill>
                      <a:srgbClr val="735E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>
                    <a:solidFill>
                      <a:srgbClr val="735E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>
                    <a:solidFill>
                      <a:srgbClr val="735E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>
                    <a:solidFill>
                      <a:srgbClr val="735E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>
                    <a:solidFill>
                      <a:srgbClr val="735E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2117075"/>
                  </a:ext>
                </a:extLst>
              </a:tr>
              <a:tr h="259689"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extLst>
                  <a:ext uri="{0D108BD9-81ED-4DB2-BD59-A6C34878D82A}">
                    <a16:rowId xmlns:a16="http://schemas.microsoft.com/office/drawing/2014/main" val="4075361748"/>
                  </a:ext>
                </a:extLst>
              </a:tr>
              <a:tr h="259689"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033" marR="64033" marT="32016" marB="32016"/>
                </a:tc>
                <a:extLst>
                  <a:ext uri="{0D108BD9-81ED-4DB2-BD59-A6C34878D82A}">
                    <a16:rowId xmlns:a16="http://schemas.microsoft.com/office/drawing/2014/main" val="3211599876"/>
                  </a:ext>
                </a:extLst>
              </a:tr>
            </a:tbl>
          </a:graphicData>
        </a:graphic>
      </p:graphicFrame>
      <p:graphicFrame>
        <p:nvGraphicFramePr>
          <p:cNvPr id="16" name="表格 16">
            <a:extLst>
              <a:ext uri="{FF2B5EF4-FFF2-40B4-BE49-F238E27FC236}">
                <a16:creationId xmlns:a16="http://schemas.microsoft.com/office/drawing/2014/main" id="{D9CC8539-611C-4077-952A-22C623E465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336502"/>
              </p:ext>
            </p:extLst>
          </p:nvPr>
        </p:nvGraphicFramePr>
        <p:xfrm>
          <a:off x="5438289" y="3532242"/>
          <a:ext cx="3389499" cy="115982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29833">
                  <a:extLst>
                    <a:ext uri="{9D8B030D-6E8A-4147-A177-3AD203B41FA5}">
                      <a16:colId xmlns:a16="http://schemas.microsoft.com/office/drawing/2014/main" val="2583838693"/>
                    </a:ext>
                  </a:extLst>
                </a:gridCol>
                <a:gridCol w="1129833">
                  <a:extLst>
                    <a:ext uri="{9D8B030D-6E8A-4147-A177-3AD203B41FA5}">
                      <a16:colId xmlns:a16="http://schemas.microsoft.com/office/drawing/2014/main" val="2785878013"/>
                    </a:ext>
                  </a:extLst>
                </a:gridCol>
                <a:gridCol w="1129833">
                  <a:extLst>
                    <a:ext uri="{9D8B030D-6E8A-4147-A177-3AD203B41FA5}">
                      <a16:colId xmlns:a16="http://schemas.microsoft.com/office/drawing/2014/main" val="2440680601"/>
                    </a:ext>
                  </a:extLst>
                </a:gridCol>
              </a:tblGrid>
              <a:tr h="289957"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69759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69759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6975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2975493"/>
                  </a:ext>
                </a:extLst>
              </a:tr>
              <a:tr h="289957"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97A0B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97A0B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97A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758358"/>
                  </a:ext>
                </a:extLst>
              </a:tr>
              <a:tr h="289957"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B5BB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B5BB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B5BB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01159"/>
                  </a:ext>
                </a:extLst>
              </a:tr>
              <a:tr h="289957"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E6E8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E6E8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447" marR="72447" marT="36223" marB="36223">
                    <a:solidFill>
                      <a:srgbClr val="E6E8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8339098"/>
                  </a:ext>
                </a:extLst>
              </a:tr>
            </a:tbl>
          </a:graphicData>
        </a:graphic>
      </p:graphicFrame>
      <p:sp>
        <p:nvSpPr>
          <p:cNvPr id="18" name="文本框 17">
            <a:extLst>
              <a:ext uri="{FF2B5EF4-FFF2-40B4-BE49-F238E27FC236}">
                <a16:creationId xmlns:a16="http://schemas.microsoft.com/office/drawing/2014/main" id="{DADFCCFC-A2F7-446F-BAC7-FE3D1251DDE6}"/>
              </a:ext>
            </a:extLst>
          </p:cNvPr>
          <p:cNvSpPr txBox="1"/>
          <p:nvPr/>
        </p:nvSpPr>
        <p:spPr>
          <a:xfrm>
            <a:off x="729141" y="4243994"/>
            <a:ext cx="464933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/>
              <a:t>Figure : </a:t>
            </a:r>
            <a:r>
              <a:rPr lang="en-US" altLang="zh-CN" sz="1400" dirty="0"/>
              <a:t>FIGURE NAME</a:t>
            </a:r>
            <a:endParaRPr lang="zh-CN" altLang="en-US" sz="14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A07FD7A-2DB0-4BD8-A4EE-7008921C0D5C}"/>
              </a:ext>
            </a:extLst>
          </p:cNvPr>
          <p:cNvSpPr txBox="1"/>
          <p:nvPr/>
        </p:nvSpPr>
        <p:spPr>
          <a:xfrm>
            <a:off x="777198" y="6139449"/>
            <a:ext cx="16528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i="1" dirty="0">
                <a:ea typeface="宋体" panose="02010600030101010101" pitchFamily="2" charset="-122"/>
                <a:cs typeface="宋体" panose="02010600030101010101" pitchFamily="2" charset="-122"/>
              </a:rPr>
              <a:t>Table : </a:t>
            </a:r>
            <a:r>
              <a:rPr lang="en-US" altLang="zh-CN" sz="1400" dirty="0">
                <a:ea typeface="宋体" panose="02010600030101010101" pitchFamily="2" charset="-122"/>
                <a:cs typeface="宋体" panose="02010600030101010101" pitchFamily="2" charset="-122"/>
              </a:rPr>
              <a:t>TABLE NAME</a:t>
            </a:r>
            <a:endParaRPr lang="zh-CN" altLang="zh-CN" sz="1400" dirty="0"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7" name="直角三角形 26">
            <a:extLst>
              <a:ext uri="{FF2B5EF4-FFF2-40B4-BE49-F238E27FC236}">
                <a16:creationId xmlns:a16="http://schemas.microsoft.com/office/drawing/2014/main" id="{0F966F2B-22D5-4071-949E-0849B71F025C}"/>
              </a:ext>
            </a:extLst>
          </p:cNvPr>
          <p:cNvSpPr/>
          <p:nvPr/>
        </p:nvSpPr>
        <p:spPr>
          <a:xfrm rot="16200000">
            <a:off x="8250147" y="5887867"/>
            <a:ext cx="559359" cy="559359"/>
          </a:xfrm>
          <a:prstGeom prst="rtTriangl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9" name="图片占位符 19">
            <a:extLst>
              <a:ext uri="{FF2B5EF4-FFF2-40B4-BE49-F238E27FC236}">
                <a16:creationId xmlns:a16="http://schemas.microsoft.com/office/drawing/2014/main" id="{466DB069-D0D6-470C-A777-D7AE62B8B51B}"/>
              </a:ext>
            </a:extLst>
          </p:cNvPr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>
          <a:xfrm>
            <a:off x="5456571" y="909261"/>
            <a:ext cx="3371217" cy="191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78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6EED1C31-A113-478A-9FBE-F56F245EA0C0}"/>
              </a:ext>
            </a:extLst>
          </p:cNvPr>
          <p:cNvSpPr/>
          <p:nvPr/>
        </p:nvSpPr>
        <p:spPr>
          <a:xfrm>
            <a:off x="4918108" y="1216490"/>
            <a:ext cx="4296383" cy="5177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49879CC-9ADE-4014-9C45-8592569A71CD}"/>
              </a:ext>
            </a:extLst>
          </p:cNvPr>
          <p:cNvSpPr/>
          <p:nvPr/>
        </p:nvSpPr>
        <p:spPr>
          <a:xfrm>
            <a:off x="5029179" y="3884637"/>
            <a:ext cx="4065059" cy="2145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E42EA5F-AB4E-430B-9E2E-1AB6CC180E4B}"/>
              </a:ext>
            </a:extLst>
          </p:cNvPr>
          <p:cNvSpPr/>
          <p:nvPr/>
        </p:nvSpPr>
        <p:spPr>
          <a:xfrm>
            <a:off x="5029179" y="1355001"/>
            <a:ext cx="4065059" cy="2145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DD73F23-4010-4C3B-A577-12F9AAA8CA55}"/>
              </a:ext>
            </a:extLst>
          </p:cNvPr>
          <p:cNvSpPr/>
          <p:nvPr/>
        </p:nvSpPr>
        <p:spPr>
          <a:xfrm>
            <a:off x="714482" y="1219984"/>
            <a:ext cx="3910736" cy="5148382"/>
          </a:xfrm>
          <a:prstGeom prst="rect">
            <a:avLst/>
          </a:prstGeom>
          <a:solidFill>
            <a:srgbClr val="E6E8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38E8A4A-C710-4004-8496-27D20C53C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482" y="522403"/>
            <a:ext cx="3175227" cy="611386"/>
          </a:xfrm>
        </p:spPr>
        <p:txBody>
          <a:bodyPr>
            <a:normAutofit/>
          </a:bodyPr>
          <a:lstStyle/>
          <a:p>
            <a:r>
              <a:rPr lang="en-US" altLang="zh-CN" sz="2500" b="1" kern="0" dirty="0">
                <a:solidFill>
                  <a:schemeClr val="bg2">
                    <a:lumMod val="25000"/>
                  </a:schemeClr>
                </a:solidFill>
                <a:latin typeface="Lato Black"/>
                <a:ea typeface="宋体" panose="02010600030101010101" pitchFamily="2" charset="-122"/>
                <a:cs typeface="Times" panose="02020603050405020304" pitchFamily="18" charset="0"/>
              </a:rPr>
              <a:t>Forecast TITLE </a:t>
            </a:r>
            <a:endParaRPr lang="zh-CN" altLang="en-US" sz="2500" b="1" kern="0" dirty="0">
              <a:solidFill>
                <a:schemeClr val="bg2">
                  <a:lumMod val="25000"/>
                </a:schemeClr>
              </a:solidFill>
              <a:latin typeface="Lato Black"/>
              <a:ea typeface="宋体" panose="02010600030101010101" pitchFamily="2" charset="-122"/>
              <a:cs typeface="Times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7FCA597-823B-43DE-A1AE-1A32B2992669}"/>
              </a:ext>
            </a:extLst>
          </p:cNvPr>
          <p:cNvSpPr txBox="1"/>
          <p:nvPr/>
        </p:nvSpPr>
        <p:spPr>
          <a:xfrm>
            <a:off x="1164290" y="3500269"/>
            <a:ext cx="300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/>
              <a:t>Figure9 :</a:t>
            </a:r>
            <a:r>
              <a:rPr lang="zh-CN" altLang="en-US" b="1" i="1" dirty="0"/>
              <a:t> </a:t>
            </a:r>
            <a:r>
              <a:rPr lang="en-US" altLang="zh-CN" dirty="0"/>
              <a:t>NAME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D1293D-46C4-4C38-97AD-BEF933B2DE16}"/>
              </a:ext>
            </a:extLst>
          </p:cNvPr>
          <p:cNvSpPr txBox="1"/>
          <p:nvPr/>
        </p:nvSpPr>
        <p:spPr>
          <a:xfrm>
            <a:off x="1168161" y="5999034"/>
            <a:ext cx="1664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i="1" dirty="0"/>
              <a:t>Figure11 </a:t>
            </a:r>
            <a:r>
              <a:rPr lang="en-US" altLang="zh-CN" dirty="0"/>
              <a:t>NAME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E5A4288-FA9C-4A9F-B2DF-89D1FD95BB29}"/>
              </a:ext>
            </a:extLst>
          </p:cNvPr>
          <p:cNvSpPr txBox="1"/>
          <p:nvPr/>
        </p:nvSpPr>
        <p:spPr>
          <a:xfrm>
            <a:off x="5591640" y="3500269"/>
            <a:ext cx="3041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/>
              <a:t>Figure10 :</a:t>
            </a:r>
            <a:r>
              <a:rPr lang="zh-CN" altLang="en-US" b="1" i="1" dirty="0"/>
              <a:t> </a:t>
            </a:r>
            <a:r>
              <a:rPr lang="en-US" altLang="zh-CN" dirty="0"/>
              <a:t>NAME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13DD111-77CE-4585-A8B2-CA7E1F0DCA18}"/>
              </a:ext>
            </a:extLst>
          </p:cNvPr>
          <p:cNvSpPr txBox="1"/>
          <p:nvPr/>
        </p:nvSpPr>
        <p:spPr>
          <a:xfrm>
            <a:off x="5301552" y="5969532"/>
            <a:ext cx="178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i="1" dirty="0"/>
              <a:t>Figure12 :</a:t>
            </a:r>
            <a:r>
              <a:rPr lang="zh-CN" altLang="en-US" b="1" i="1" dirty="0"/>
              <a:t> </a:t>
            </a:r>
            <a:r>
              <a:rPr lang="en-US" altLang="zh-CN" dirty="0"/>
              <a:t>NAME</a:t>
            </a:r>
            <a:endParaRPr lang="zh-CN" altLang="en-US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94A6333-3C1C-447C-B866-0BFF8091A508}"/>
              </a:ext>
            </a:extLst>
          </p:cNvPr>
          <p:cNvGrpSpPr/>
          <p:nvPr/>
        </p:nvGrpSpPr>
        <p:grpSpPr>
          <a:xfrm>
            <a:off x="875271" y="1019776"/>
            <a:ext cx="1443215" cy="143710"/>
            <a:chOff x="7638967" y="5248854"/>
            <a:chExt cx="1443215" cy="143710"/>
          </a:xfrm>
          <a:solidFill>
            <a:srgbClr val="6F7BA0"/>
          </a:solidFill>
        </p:grpSpPr>
        <p:sp>
          <p:nvSpPr>
            <p:cNvPr id="18" name="流程图: 决策 17">
              <a:extLst>
                <a:ext uri="{FF2B5EF4-FFF2-40B4-BE49-F238E27FC236}">
                  <a16:creationId xmlns:a16="http://schemas.microsoft.com/office/drawing/2014/main" id="{CECC486F-902F-4450-B37A-35DD3667A031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流程图: 决策 18">
              <a:extLst>
                <a:ext uri="{FF2B5EF4-FFF2-40B4-BE49-F238E27FC236}">
                  <a16:creationId xmlns:a16="http://schemas.microsoft.com/office/drawing/2014/main" id="{274E142F-45A4-476A-B281-DADB5DCAD8EC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流程图: 决策 19">
              <a:extLst>
                <a:ext uri="{FF2B5EF4-FFF2-40B4-BE49-F238E27FC236}">
                  <a16:creationId xmlns:a16="http://schemas.microsoft.com/office/drawing/2014/main" id="{E03597FB-D274-4C68-814B-1ABDEBA27923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流程图: 决策 20">
              <a:extLst>
                <a:ext uri="{FF2B5EF4-FFF2-40B4-BE49-F238E27FC236}">
                  <a16:creationId xmlns:a16="http://schemas.microsoft.com/office/drawing/2014/main" id="{1D21E563-AC09-4ABA-92FC-F91287A2AA47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流程图: 决策 21">
              <a:extLst>
                <a:ext uri="{FF2B5EF4-FFF2-40B4-BE49-F238E27FC236}">
                  <a16:creationId xmlns:a16="http://schemas.microsoft.com/office/drawing/2014/main" id="{B83C2F4E-8A24-4ADA-868D-748A3BB2264B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流程图: 决策 22">
              <a:extLst>
                <a:ext uri="{FF2B5EF4-FFF2-40B4-BE49-F238E27FC236}">
                  <a16:creationId xmlns:a16="http://schemas.microsoft.com/office/drawing/2014/main" id="{8B4F9FBC-3B24-4389-A560-FAEE4C853882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流程图: 决策 23">
              <a:extLst>
                <a:ext uri="{FF2B5EF4-FFF2-40B4-BE49-F238E27FC236}">
                  <a16:creationId xmlns:a16="http://schemas.microsoft.com/office/drawing/2014/main" id="{826AA785-8186-428A-AA2F-A9874CB69877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直角三角形 24">
            <a:extLst>
              <a:ext uri="{FF2B5EF4-FFF2-40B4-BE49-F238E27FC236}">
                <a16:creationId xmlns:a16="http://schemas.microsoft.com/office/drawing/2014/main" id="{6678CA2B-BE8D-4122-8DBE-F01AA9ED1DC3}"/>
              </a:ext>
            </a:extLst>
          </p:cNvPr>
          <p:cNvSpPr/>
          <p:nvPr/>
        </p:nvSpPr>
        <p:spPr>
          <a:xfrm>
            <a:off x="0" y="6298641"/>
            <a:ext cx="559359" cy="559359"/>
          </a:xfrm>
          <a:prstGeom prst="rtTriangle">
            <a:avLst/>
          </a:prstGeom>
          <a:solidFill>
            <a:srgbClr val="BD9C9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996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3EE646A3-5ACE-4933-8608-494BC59DEB64}"/>
              </a:ext>
            </a:extLst>
          </p:cNvPr>
          <p:cNvSpPr/>
          <p:nvPr/>
        </p:nvSpPr>
        <p:spPr>
          <a:xfrm>
            <a:off x="486256" y="328887"/>
            <a:ext cx="8933487" cy="1102919"/>
          </a:xfrm>
          <a:prstGeom prst="rect">
            <a:avLst/>
          </a:prstGeom>
          <a:solidFill>
            <a:srgbClr val="BD9C95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BC9A37-D09A-408D-93CF-C0526BC365ED}"/>
              </a:ext>
            </a:extLst>
          </p:cNvPr>
          <p:cNvSpPr txBox="1"/>
          <p:nvPr/>
        </p:nvSpPr>
        <p:spPr>
          <a:xfrm>
            <a:off x="790946" y="372551"/>
            <a:ext cx="945228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500" b="1" spc="400" dirty="0">
                <a:solidFill>
                  <a:srgbClr val="374C4F"/>
                </a:solidFill>
                <a:latin typeface="Lato Black" charset="0"/>
              </a:rPr>
              <a:t>Extension and Discussion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0F8144-8BA8-407E-AB59-5CA4D03E7EF3}"/>
              </a:ext>
            </a:extLst>
          </p:cNvPr>
          <p:cNvSpPr txBox="1"/>
          <p:nvPr/>
        </p:nvSpPr>
        <p:spPr>
          <a:xfrm>
            <a:off x="5211878" y="3281433"/>
            <a:ext cx="4136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32172" indent="-232172">
              <a:buFont typeface="Arial" panose="020B0604020202020204" pitchFamily="34" charset="0"/>
              <a:buChar char="•"/>
            </a:pPr>
            <a:r>
              <a:rPr lang="en-US" dirty="0"/>
              <a:t>POINTS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2510F9-4221-4138-BEDD-580F9B450777}"/>
              </a:ext>
            </a:extLst>
          </p:cNvPr>
          <p:cNvSpPr txBox="1"/>
          <p:nvPr/>
        </p:nvSpPr>
        <p:spPr>
          <a:xfrm>
            <a:off x="542564" y="5696124"/>
            <a:ext cx="454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2172" indent="-232172">
              <a:buFont typeface="Arial" panose="020B0604020202020204" pitchFamily="34" charset="0"/>
              <a:buChar char="•"/>
            </a:pPr>
            <a:r>
              <a:rPr lang="en-US" dirty="0"/>
              <a:t>POINTS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74C476-E041-4447-8727-7069B1D49C8D}"/>
              </a:ext>
            </a:extLst>
          </p:cNvPr>
          <p:cNvSpPr txBox="1"/>
          <p:nvPr/>
        </p:nvSpPr>
        <p:spPr>
          <a:xfrm>
            <a:off x="5210454" y="4094955"/>
            <a:ext cx="43725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/>
              <a:t>EXPLANATION: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US" dirty="0"/>
              <a:t>POINTS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US" dirty="0"/>
              <a:t>POINTS</a:t>
            </a:r>
          </a:p>
          <a:p>
            <a:pPr marL="232172" indent="-232172">
              <a:buFont typeface="Arial" panose="020B0604020202020204" pitchFamily="34" charset="0"/>
              <a:buChar char="•"/>
            </a:pPr>
            <a:r>
              <a:rPr lang="en-US" dirty="0"/>
              <a:t>POINTS</a:t>
            </a:r>
          </a:p>
          <a:p>
            <a:endParaRPr 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241DDA5-216B-4BA3-9862-DEDE194B5B8F}"/>
              </a:ext>
            </a:extLst>
          </p:cNvPr>
          <p:cNvSpPr txBox="1"/>
          <p:nvPr/>
        </p:nvSpPr>
        <p:spPr>
          <a:xfrm>
            <a:off x="542564" y="1565976"/>
            <a:ext cx="44979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TITLE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A49EA7-A8DF-44E9-8690-664651367580}"/>
              </a:ext>
            </a:extLst>
          </p:cNvPr>
          <p:cNvGrpSpPr/>
          <p:nvPr/>
        </p:nvGrpSpPr>
        <p:grpSpPr>
          <a:xfrm>
            <a:off x="4073871" y="1176569"/>
            <a:ext cx="1443215" cy="143710"/>
            <a:chOff x="7638967" y="5248854"/>
            <a:chExt cx="1443215" cy="143710"/>
          </a:xfrm>
          <a:solidFill>
            <a:srgbClr val="BB718B"/>
          </a:solidFill>
        </p:grpSpPr>
        <p:sp>
          <p:nvSpPr>
            <p:cNvPr id="20" name="流程图: 决策 19">
              <a:extLst>
                <a:ext uri="{FF2B5EF4-FFF2-40B4-BE49-F238E27FC236}">
                  <a16:creationId xmlns:a16="http://schemas.microsoft.com/office/drawing/2014/main" id="{2C15E343-96C4-4DB1-80B8-E8226F1F5BD7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流程图: 决策 20">
              <a:extLst>
                <a:ext uri="{FF2B5EF4-FFF2-40B4-BE49-F238E27FC236}">
                  <a16:creationId xmlns:a16="http://schemas.microsoft.com/office/drawing/2014/main" id="{FD25FCCA-9B4D-443A-B52D-AC013E7D3769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流程图: 决策 21">
              <a:extLst>
                <a:ext uri="{FF2B5EF4-FFF2-40B4-BE49-F238E27FC236}">
                  <a16:creationId xmlns:a16="http://schemas.microsoft.com/office/drawing/2014/main" id="{3EDD581C-E5BF-4CA8-BF65-7885EF1884A4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流程图: 决策 22">
              <a:extLst>
                <a:ext uri="{FF2B5EF4-FFF2-40B4-BE49-F238E27FC236}">
                  <a16:creationId xmlns:a16="http://schemas.microsoft.com/office/drawing/2014/main" id="{86CF9AD7-2970-4ABD-A872-2A43D91B6ED1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流程图: 决策 23">
              <a:extLst>
                <a:ext uri="{FF2B5EF4-FFF2-40B4-BE49-F238E27FC236}">
                  <a16:creationId xmlns:a16="http://schemas.microsoft.com/office/drawing/2014/main" id="{5CC356E5-F636-47F9-9D25-DFBDA001D284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流程图: 决策 24">
              <a:extLst>
                <a:ext uri="{FF2B5EF4-FFF2-40B4-BE49-F238E27FC236}">
                  <a16:creationId xmlns:a16="http://schemas.microsoft.com/office/drawing/2014/main" id="{C3488164-634D-4E31-A488-8F3D1B1CB6FB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流程图: 决策 25">
              <a:extLst>
                <a:ext uri="{FF2B5EF4-FFF2-40B4-BE49-F238E27FC236}">
                  <a16:creationId xmlns:a16="http://schemas.microsoft.com/office/drawing/2014/main" id="{56459958-B634-4EE3-A918-A863332DBD00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8E7D6688-60BE-4219-8DAB-0C8DE1087E16}"/>
              </a:ext>
            </a:extLst>
          </p:cNvPr>
          <p:cNvSpPr txBox="1"/>
          <p:nvPr/>
        </p:nvSpPr>
        <p:spPr>
          <a:xfrm>
            <a:off x="542564" y="5499256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4E44EA7-318D-499E-B030-96F968BA6E25}"/>
              </a:ext>
            </a:extLst>
          </p:cNvPr>
          <p:cNvSpPr txBox="1"/>
          <p:nvPr/>
        </p:nvSpPr>
        <p:spPr>
          <a:xfrm>
            <a:off x="5308387" y="3043590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962D550-3FA8-455A-9C6D-E74DBD064F4D}"/>
              </a:ext>
            </a:extLst>
          </p:cNvPr>
          <p:cNvSpPr txBox="1"/>
          <p:nvPr/>
        </p:nvSpPr>
        <p:spPr>
          <a:xfrm>
            <a:off x="542563" y="3557180"/>
            <a:ext cx="44979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9362198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98F2D77B-5E16-4589-9CED-C9CA4691177F}"/>
              </a:ext>
            </a:extLst>
          </p:cNvPr>
          <p:cNvSpPr/>
          <p:nvPr/>
        </p:nvSpPr>
        <p:spPr>
          <a:xfrm>
            <a:off x="302990" y="399496"/>
            <a:ext cx="4469951" cy="2431880"/>
          </a:xfrm>
          <a:prstGeom prst="rect">
            <a:avLst/>
          </a:prstGeom>
          <a:solidFill>
            <a:srgbClr val="BD9C95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C0D108-6FC9-4E5F-8E01-AE42BF35C82A}"/>
              </a:ext>
            </a:extLst>
          </p:cNvPr>
          <p:cNvSpPr txBox="1"/>
          <p:nvPr/>
        </p:nvSpPr>
        <p:spPr>
          <a:xfrm>
            <a:off x="261944" y="3208575"/>
            <a:ext cx="4352184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sz="1700" dirty="0"/>
              <a:t>1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sz="1700" dirty="0"/>
              <a:t>2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sz="1700" dirty="0"/>
              <a:t>3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sz="1700" dirty="0"/>
              <a:t>4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endParaRPr lang="en-US" sz="17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0A84E0-A8E2-4959-A44B-1972710CCB21}"/>
              </a:ext>
            </a:extLst>
          </p:cNvPr>
          <p:cNvSpPr txBox="1"/>
          <p:nvPr/>
        </p:nvSpPr>
        <p:spPr>
          <a:xfrm>
            <a:off x="4878725" y="509785"/>
            <a:ext cx="49513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   title</a:t>
            </a:r>
          </a:p>
          <a:p>
            <a:pPr marL="285750" indent="-285750">
              <a:buSzPct val="100000"/>
              <a:buFont typeface="Wingdings" panose="05000000000000000000" pitchFamily="2" charset="2"/>
              <a:buChar char="w"/>
            </a:pPr>
            <a:r>
              <a:rPr lang="en-US" sz="1700" dirty="0"/>
              <a:t>1</a:t>
            </a:r>
          </a:p>
          <a:p>
            <a:pPr marL="285750" indent="-285750">
              <a:buSzPct val="100000"/>
              <a:buFont typeface="Wingdings" panose="05000000000000000000" pitchFamily="2" charset="2"/>
              <a:buChar char="w"/>
            </a:pPr>
            <a:r>
              <a:rPr lang="en-US" sz="1700" dirty="0"/>
              <a:t>2</a:t>
            </a:r>
          </a:p>
          <a:p>
            <a:pPr marL="285750" indent="-285750">
              <a:buSzPct val="100000"/>
              <a:buFont typeface="Wingdings" panose="05000000000000000000" pitchFamily="2" charset="2"/>
              <a:buChar char="w"/>
            </a:pPr>
            <a:r>
              <a:rPr lang="en-US" sz="1700" dirty="0"/>
              <a:t>3</a:t>
            </a:r>
          </a:p>
          <a:p>
            <a:pPr marL="285750" indent="-285750">
              <a:buSzPct val="100000"/>
              <a:buFont typeface="Wingdings" panose="05000000000000000000" pitchFamily="2" charset="2"/>
              <a:buChar char="w"/>
            </a:pPr>
            <a:r>
              <a:rPr lang="en-US" sz="1700" dirty="0"/>
              <a:t>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723FC7-E2FA-4465-A944-90C9FE6BBB5A}"/>
              </a:ext>
            </a:extLst>
          </p:cNvPr>
          <p:cNvSpPr txBox="1"/>
          <p:nvPr/>
        </p:nvSpPr>
        <p:spPr>
          <a:xfrm>
            <a:off x="4910103" y="3571043"/>
            <a:ext cx="44874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   title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sz="1700" dirty="0"/>
              <a:t>1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sz="1700" dirty="0"/>
              <a:t>2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sz="1700" dirty="0"/>
              <a:t>3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lang="en-US" sz="1700" dirty="0"/>
              <a:t>4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BAF20E9-294C-4074-9FAD-A0F606F06089}"/>
              </a:ext>
            </a:extLst>
          </p:cNvPr>
          <p:cNvSpPr txBox="1"/>
          <p:nvPr/>
        </p:nvSpPr>
        <p:spPr>
          <a:xfrm>
            <a:off x="421504" y="486947"/>
            <a:ext cx="495137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500" b="1" spc="400" dirty="0">
                <a:solidFill>
                  <a:srgbClr val="374C4F"/>
                </a:solidFill>
                <a:latin typeface="Lato Black" charset="0"/>
              </a:rPr>
              <a:t>title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F542D5E-5A17-48A5-94C9-8CB6BC77073F}"/>
              </a:ext>
            </a:extLst>
          </p:cNvPr>
          <p:cNvSpPr txBox="1"/>
          <p:nvPr/>
        </p:nvSpPr>
        <p:spPr>
          <a:xfrm>
            <a:off x="265613" y="907772"/>
            <a:ext cx="4625572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SzPct val="60000"/>
              <a:buFont typeface="Wingdings" panose="05000000000000000000" pitchFamily="2" charset="2"/>
              <a:buChar char="v"/>
            </a:pPr>
            <a:r>
              <a:rPr lang="en-US" altLang="zh-CN" sz="1700" dirty="0"/>
              <a:t>1</a:t>
            </a:r>
          </a:p>
          <a:p>
            <a:pPr marL="285750" indent="-285750">
              <a:buSzPct val="60000"/>
              <a:buFont typeface="Wingdings" panose="05000000000000000000" pitchFamily="2" charset="2"/>
              <a:buChar char="v"/>
            </a:pPr>
            <a:r>
              <a:rPr lang="en-US" altLang="zh-CN" sz="1700" dirty="0"/>
              <a:t>2</a:t>
            </a:r>
          </a:p>
          <a:p>
            <a:pPr marL="285750" indent="-285750">
              <a:buSzPct val="60000"/>
              <a:buFont typeface="Wingdings" panose="05000000000000000000" pitchFamily="2" charset="2"/>
              <a:buChar char="v"/>
            </a:pPr>
            <a:r>
              <a:rPr lang="en-US" altLang="zh-CN" sz="1700" dirty="0"/>
              <a:t>3</a:t>
            </a:r>
          </a:p>
          <a:p>
            <a:pPr marL="285750" indent="-285750">
              <a:buSzPct val="60000"/>
              <a:buFont typeface="Wingdings" panose="05000000000000000000" pitchFamily="2" charset="2"/>
              <a:buChar char="v"/>
            </a:pPr>
            <a:r>
              <a:rPr lang="en-US" altLang="zh-CN" sz="1700" dirty="0"/>
              <a:t>4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DE4569D-3269-47A6-AAB8-5E2DB5594436}"/>
              </a:ext>
            </a:extLst>
          </p:cNvPr>
          <p:cNvSpPr txBox="1"/>
          <p:nvPr/>
        </p:nvSpPr>
        <p:spPr>
          <a:xfrm>
            <a:off x="421504" y="2875106"/>
            <a:ext cx="49513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title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5C090F1-8725-4841-B104-5340A91B5310}"/>
              </a:ext>
            </a:extLst>
          </p:cNvPr>
          <p:cNvSpPr txBox="1"/>
          <p:nvPr/>
        </p:nvSpPr>
        <p:spPr>
          <a:xfrm>
            <a:off x="259871" y="6439110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1A51EBB-D208-4838-9E59-C3A7EC2F9E86}"/>
              </a:ext>
            </a:extLst>
          </p:cNvPr>
          <p:cNvSpPr txBox="1"/>
          <p:nvPr/>
        </p:nvSpPr>
        <p:spPr>
          <a:xfrm>
            <a:off x="8764888" y="3421137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58A34F6-B48D-4434-BE8F-778766E386A1}"/>
              </a:ext>
            </a:extLst>
          </p:cNvPr>
          <p:cNvSpPr txBox="1"/>
          <p:nvPr/>
        </p:nvSpPr>
        <p:spPr>
          <a:xfrm>
            <a:off x="8826468" y="6439109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sp>
        <p:nvSpPr>
          <p:cNvPr id="28" name="直角三角形 27">
            <a:extLst>
              <a:ext uri="{FF2B5EF4-FFF2-40B4-BE49-F238E27FC236}">
                <a16:creationId xmlns:a16="http://schemas.microsoft.com/office/drawing/2014/main" id="{3F741BC7-0421-4DEE-947F-C25E4E4B4D58}"/>
              </a:ext>
            </a:extLst>
          </p:cNvPr>
          <p:cNvSpPr/>
          <p:nvPr/>
        </p:nvSpPr>
        <p:spPr>
          <a:xfrm rot="10800000">
            <a:off x="8998943" y="404642"/>
            <a:ext cx="559359" cy="559359"/>
          </a:xfrm>
          <a:prstGeom prst="rtTriangle">
            <a:avLst/>
          </a:prstGeom>
          <a:solidFill>
            <a:srgbClr val="3B5F5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404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E63BE7-06A2-4FA3-90EE-714148A88E76}"/>
              </a:ext>
            </a:extLst>
          </p:cNvPr>
          <p:cNvSpPr txBox="1"/>
          <p:nvPr/>
        </p:nvSpPr>
        <p:spPr>
          <a:xfrm>
            <a:off x="417079" y="1067272"/>
            <a:ext cx="607211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w"/>
            </a:pPr>
            <a:r>
              <a:rPr lang="en-US" dirty="0"/>
              <a:t>1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w"/>
            </a:pPr>
            <a:r>
              <a:rPr lang="en-US" dirty="0"/>
              <a:t>2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BA8E3A7-52B3-4C90-ABE4-956E63E08DA9}"/>
              </a:ext>
            </a:extLst>
          </p:cNvPr>
          <p:cNvSpPr txBox="1"/>
          <p:nvPr/>
        </p:nvSpPr>
        <p:spPr>
          <a:xfrm>
            <a:off x="417077" y="4450297"/>
            <a:ext cx="4350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sdafasdfasdfasdfasdf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1FFC3B9-8698-4B03-A21E-CF754BF0D290}"/>
              </a:ext>
            </a:extLst>
          </p:cNvPr>
          <p:cNvSpPr txBox="1"/>
          <p:nvPr/>
        </p:nvSpPr>
        <p:spPr>
          <a:xfrm>
            <a:off x="417080" y="585679"/>
            <a:ext cx="495137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5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title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8460B7F-97FB-4993-A5D2-8839354610CF}"/>
              </a:ext>
            </a:extLst>
          </p:cNvPr>
          <p:cNvSpPr txBox="1"/>
          <p:nvPr/>
        </p:nvSpPr>
        <p:spPr>
          <a:xfrm>
            <a:off x="417077" y="3968684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52C8ADC-EF05-4896-BEC1-0D318DC6613A}"/>
              </a:ext>
            </a:extLst>
          </p:cNvPr>
          <p:cNvSpPr txBox="1"/>
          <p:nvPr/>
        </p:nvSpPr>
        <p:spPr>
          <a:xfrm>
            <a:off x="5042232" y="5963112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sp>
        <p:nvSpPr>
          <p:cNvPr id="13" name="直角三角形 12">
            <a:extLst>
              <a:ext uri="{FF2B5EF4-FFF2-40B4-BE49-F238E27FC236}">
                <a16:creationId xmlns:a16="http://schemas.microsoft.com/office/drawing/2014/main" id="{3F4B959D-E931-4E4A-9C1D-89B8A6A21501}"/>
              </a:ext>
            </a:extLst>
          </p:cNvPr>
          <p:cNvSpPr/>
          <p:nvPr/>
        </p:nvSpPr>
        <p:spPr>
          <a:xfrm>
            <a:off x="515187" y="5683432"/>
            <a:ext cx="559359" cy="559359"/>
          </a:xfrm>
          <a:prstGeom prst="rtTriangle">
            <a:avLst/>
          </a:prstGeom>
          <a:solidFill>
            <a:srgbClr val="3B5F5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35CFB6F-A8AE-4CFC-81AD-38E3F3D5EDE4}"/>
              </a:ext>
            </a:extLst>
          </p:cNvPr>
          <p:cNvGrpSpPr/>
          <p:nvPr/>
        </p:nvGrpSpPr>
        <p:grpSpPr>
          <a:xfrm>
            <a:off x="7802492" y="680496"/>
            <a:ext cx="1443215" cy="143710"/>
            <a:chOff x="7638967" y="5248854"/>
            <a:chExt cx="1443215" cy="143710"/>
          </a:xfrm>
          <a:solidFill>
            <a:srgbClr val="BB718B"/>
          </a:solidFill>
        </p:grpSpPr>
        <p:sp>
          <p:nvSpPr>
            <p:cNvPr id="15" name="流程图: 决策 14">
              <a:extLst>
                <a:ext uri="{FF2B5EF4-FFF2-40B4-BE49-F238E27FC236}">
                  <a16:creationId xmlns:a16="http://schemas.microsoft.com/office/drawing/2014/main" id="{648CBFCB-C324-456A-9BED-718383411D10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流程图: 决策 15">
              <a:extLst>
                <a:ext uri="{FF2B5EF4-FFF2-40B4-BE49-F238E27FC236}">
                  <a16:creationId xmlns:a16="http://schemas.microsoft.com/office/drawing/2014/main" id="{72B08F66-0B3B-461F-8129-4A63BF17058F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流程图: 决策 16">
              <a:extLst>
                <a:ext uri="{FF2B5EF4-FFF2-40B4-BE49-F238E27FC236}">
                  <a16:creationId xmlns:a16="http://schemas.microsoft.com/office/drawing/2014/main" id="{D2F3C6B0-5BBC-48A8-9566-2F3B8A161F0F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流程图: 决策 17">
              <a:extLst>
                <a:ext uri="{FF2B5EF4-FFF2-40B4-BE49-F238E27FC236}">
                  <a16:creationId xmlns:a16="http://schemas.microsoft.com/office/drawing/2014/main" id="{09ECD6CD-6C65-419C-AC62-70EF4E19143A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流程图: 决策 18">
              <a:extLst>
                <a:ext uri="{FF2B5EF4-FFF2-40B4-BE49-F238E27FC236}">
                  <a16:creationId xmlns:a16="http://schemas.microsoft.com/office/drawing/2014/main" id="{7D42CDE2-5708-49D4-8DF2-0750D13F3ECC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流程图: 决策 19">
              <a:extLst>
                <a:ext uri="{FF2B5EF4-FFF2-40B4-BE49-F238E27FC236}">
                  <a16:creationId xmlns:a16="http://schemas.microsoft.com/office/drawing/2014/main" id="{9AE1835D-577A-493E-9E18-01F8C8DB2824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流程图: 决策 20">
              <a:extLst>
                <a:ext uri="{FF2B5EF4-FFF2-40B4-BE49-F238E27FC236}">
                  <a16:creationId xmlns:a16="http://schemas.microsoft.com/office/drawing/2014/main" id="{B8513F7D-8EEF-446C-8854-6D9CEC4A6891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5362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86735DF2-14C8-47A5-947F-C1A22DA1D5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04"/>
          <a:stretch/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A003BB15-346E-4173-870B-49D097D7950C}"/>
              </a:ext>
            </a:extLst>
          </p:cNvPr>
          <p:cNvSpPr/>
          <p:nvPr/>
        </p:nvSpPr>
        <p:spPr>
          <a:xfrm>
            <a:off x="-1359506" y="3718903"/>
            <a:ext cx="12225773" cy="3148149"/>
          </a:xfrm>
          <a:custGeom>
            <a:avLst/>
            <a:gdLst>
              <a:gd name="connsiteX0" fmla="*/ 9417511 w 12209940"/>
              <a:gd name="connsiteY0" fmla="*/ 1293 h 4001133"/>
              <a:gd name="connsiteX1" fmla="*/ 12208722 w 12209940"/>
              <a:gd name="connsiteY1" fmla="*/ 499987 h 4001133"/>
              <a:gd name="connsiteX2" fmla="*/ 11529587 w 12209940"/>
              <a:gd name="connsiteY2" fmla="*/ 1063729 h 4001133"/>
              <a:gd name="connsiteX3" fmla="*/ 11251778 w 12209940"/>
              <a:gd name="connsiteY3" fmla="*/ 1175637 h 4001133"/>
              <a:gd name="connsiteX4" fmla="*/ 11256627 w 12209940"/>
              <a:gd name="connsiteY4" fmla="*/ 1175637 h 4001133"/>
              <a:gd name="connsiteX5" fmla="*/ 11256627 w 12209940"/>
              <a:gd name="connsiteY5" fmla="*/ 4001133 h 4001133"/>
              <a:gd name="connsiteX6" fmla="*/ 1350627 w 12209940"/>
              <a:gd name="connsiteY6" fmla="*/ 4001133 h 4001133"/>
              <a:gd name="connsiteX7" fmla="*/ 1350627 w 12209940"/>
              <a:gd name="connsiteY7" fmla="*/ 2433642 h 4001133"/>
              <a:gd name="connsiteX8" fmla="*/ 1111154 w 12209940"/>
              <a:gd name="connsiteY8" fmla="*/ 2411082 h 4001133"/>
              <a:gd name="connsiteX9" fmla="*/ 1218 w 12209940"/>
              <a:gd name="connsiteY9" fmla="*/ 1981153 h 4001133"/>
              <a:gd name="connsiteX10" fmla="*/ 5984224 w 12209940"/>
              <a:gd name="connsiteY10" fmla="*/ 245400 h 4001133"/>
              <a:gd name="connsiteX11" fmla="*/ 9417511 w 12209940"/>
              <a:gd name="connsiteY11" fmla="*/ 1293 h 400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9940" h="4001133">
                <a:moveTo>
                  <a:pt x="9417511" y="1293"/>
                </a:moveTo>
                <a:cubicBezTo>
                  <a:pt x="11062818" y="-16864"/>
                  <a:pt x="12167043" y="156477"/>
                  <a:pt x="12208722" y="499987"/>
                </a:cubicBezTo>
                <a:cubicBezTo>
                  <a:pt x="12229561" y="671743"/>
                  <a:pt x="11982298" y="865715"/>
                  <a:pt x="11529587" y="1063729"/>
                </a:cubicBezTo>
                <a:lnTo>
                  <a:pt x="11251778" y="1175637"/>
                </a:lnTo>
                <a:lnTo>
                  <a:pt x="11256627" y="1175637"/>
                </a:lnTo>
                <a:lnTo>
                  <a:pt x="11256627" y="4001133"/>
                </a:lnTo>
                <a:lnTo>
                  <a:pt x="1350627" y="4001133"/>
                </a:lnTo>
                <a:lnTo>
                  <a:pt x="1350627" y="2433642"/>
                </a:lnTo>
                <a:lnTo>
                  <a:pt x="1111154" y="2411082"/>
                </a:lnTo>
                <a:cubicBezTo>
                  <a:pt x="433749" y="2332105"/>
                  <a:pt x="26226" y="2187259"/>
                  <a:pt x="1218" y="1981153"/>
                </a:cubicBezTo>
                <a:cubicBezTo>
                  <a:pt x="-65468" y="1431536"/>
                  <a:pt x="2613215" y="654413"/>
                  <a:pt x="5984224" y="245400"/>
                </a:cubicBezTo>
                <a:cubicBezTo>
                  <a:pt x="7248353" y="92021"/>
                  <a:pt x="8430327" y="12187"/>
                  <a:pt x="9417511" y="129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rgbClr val="F4F5F0"/>
              </a:gs>
              <a:gs pos="77000">
                <a:srgbClr val="F4F5F0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5B997E0-F966-48AC-82A5-006C4669825B}"/>
              </a:ext>
            </a:extLst>
          </p:cNvPr>
          <p:cNvSpPr txBox="1"/>
          <p:nvPr/>
        </p:nvSpPr>
        <p:spPr>
          <a:xfrm>
            <a:off x="-2908783" y="4065978"/>
            <a:ext cx="1222577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914217"/>
            <a:r>
              <a:rPr lang="en-US" altLang="zh-CN" sz="5000" b="1" spc="400" dirty="0">
                <a:ln w="25400">
                  <a:solidFill>
                    <a:srgbClr val="893613"/>
                  </a:solidFill>
                </a:ln>
                <a:solidFill>
                  <a:srgbClr val="893613"/>
                </a:solidFill>
                <a:latin typeface="Lato Black" charset="0"/>
              </a:rPr>
              <a:t>COFFEE QUALITY</a:t>
            </a:r>
          </a:p>
          <a:p>
            <a:pPr algn="r" defTabSz="914217"/>
            <a:r>
              <a:rPr lang="en-US" altLang="zh-CN" sz="5000" b="1" spc="400" dirty="0">
                <a:ln w="25400">
                  <a:solidFill>
                    <a:srgbClr val="374C4F"/>
                  </a:solidFill>
                </a:ln>
                <a:solidFill>
                  <a:srgbClr val="374C4F"/>
                </a:solidFill>
                <a:latin typeface="Lato Black" charset="0"/>
              </a:rPr>
              <a:t>FORECAST IN XXXXX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2D8B49-C4E4-491E-A44E-6C55DD26AE4F}"/>
              </a:ext>
            </a:extLst>
          </p:cNvPr>
          <p:cNvSpPr txBox="1"/>
          <p:nvPr/>
        </p:nvSpPr>
        <p:spPr>
          <a:xfrm>
            <a:off x="5896009" y="5579625"/>
            <a:ext cx="3429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b="1" dirty="0">
                <a:solidFill>
                  <a:srgbClr val="4B7768"/>
                </a:solidFill>
                <a:latin typeface="Lato Black"/>
              </a:rPr>
              <a:t>GROUP 8 COFFEE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9C83590-880B-4BAA-904F-8BCEED859A8F}"/>
              </a:ext>
            </a:extLst>
          </p:cNvPr>
          <p:cNvGrpSpPr/>
          <p:nvPr/>
        </p:nvGrpSpPr>
        <p:grpSpPr>
          <a:xfrm>
            <a:off x="842193" y="5723281"/>
            <a:ext cx="1443215" cy="143710"/>
            <a:chOff x="7638967" y="5248854"/>
            <a:chExt cx="1443215" cy="143710"/>
          </a:xfrm>
          <a:solidFill>
            <a:srgbClr val="893613"/>
          </a:solidFill>
        </p:grpSpPr>
        <p:sp>
          <p:nvSpPr>
            <p:cNvPr id="7" name="流程图: 决策 6">
              <a:extLst>
                <a:ext uri="{FF2B5EF4-FFF2-40B4-BE49-F238E27FC236}">
                  <a16:creationId xmlns:a16="http://schemas.microsoft.com/office/drawing/2014/main" id="{C2788E11-2B78-4AEA-A26A-B732134CE9EF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流程图: 决策 7">
              <a:extLst>
                <a:ext uri="{FF2B5EF4-FFF2-40B4-BE49-F238E27FC236}">
                  <a16:creationId xmlns:a16="http://schemas.microsoft.com/office/drawing/2014/main" id="{D79352EC-A729-459B-A094-91BA80E51ACD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流程图: 决策 9">
              <a:extLst>
                <a:ext uri="{FF2B5EF4-FFF2-40B4-BE49-F238E27FC236}">
                  <a16:creationId xmlns:a16="http://schemas.microsoft.com/office/drawing/2014/main" id="{FCA184F5-E797-4CE8-83BC-74C9BDDAE7D7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流程图: 决策 10">
              <a:extLst>
                <a:ext uri="{FF2B5EF4-FFF2-40B4-BE49-F238E27FC236}">
                  <a16:creationId xmlns:a16="http://schemas.microsoft.com/office/drawing/2014/main" id="{A2859378-DFAD-4C72-97A7-FBDB6102A5AA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流程图: 决策 13">
              <a:extLst>
                <a:ext uri="{FF2B5EF4-FFF2-40B4-BE49-F238E27FC236}">
                  <a16:creationId xmlns:a16="http://schemas.microsoft.com/office/drawing/2014/main" id="{B5E869A5-7C67-446B-97A0-7CA1F1CD0F84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流程图: 决策 15">
              <a:extLst>
                <a:ext uri="{FF2B5EF4-FFF2-40B4-BE49-F238E27FC236}">
                  <a16:creationId xmlns:a16="http://schemas.microsoft.com/office/drawing/2014/main" id="{95669352-7D7C-4471-BD2E-1435C349FF84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流程图: 决策 16">
              <a:extLst>
                <a:ext uri="{FF2B5EF4-FFF2-40B4-BE49-F238E27FC236}">
                  <a16:creationId xmlns:a16="http://schemas.microsoft.com/office/drawing/2014/main" id="{63C0C468-2B8E-41AF-8DB6-3AB9CF7870C5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B0F81A9-86F7-41B1-A7A2-C1C28395E8EA}"/>
              </a:ext>
            </a:extLst>
          </p:cNvPr>
          <p:cNvGrpSpPr/>
          <p:nvPr/>
        </p:nvGrpSpPr>
        <p:grpSpPr>
          <a:xfrm>
            <a:off x="-2614748" y="-1891656"/>
            <a:ext cx="13045440" cy="1986501"/>
            <a:chOff x="-1332041" y="976513"/>
            <a:chExt cx="13045440" cy="1986501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7C4CD60-0507-44EA-9917-9BB8BA253E23}"/>
                </a:ext>
              </a:extLst>
            </p:cNvPr>
            <p:cNvSpPr txBox="1"/>
            <p:nvPr/>
          </p:nvSpPr>
          <p:spPr>
            <a:xfrm rot="21362087">
              <a:off x="-1332041" y="976513"/>
              <a:ext cx="13045440" cy="12854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prstTxWarp prst="textArchUp">
                <a:avLst>
                  <a:gd name="adj" fmla="val 13393018"/>
                </a:avLst>
              </a:prstTxWarp>
              <a:spAutoFit/>
            </a:bodyPr>
            <a:lstStyle/>
            <a:p>
              <a:pPr defTabSz="914217"/>
              <a:r>
                <a:rPr lang="en-US" altLang="zh-CN" sz="6500" b="1" spc="400" dirty="0">
                  <a:solidFill>
                    <a:srgbClr val="914560"/>
                  </a:solidFill>
                  <a:latin typeface="Lato Black" charset="0"/>
                  <a:ea typeface="Lato Black" charset="0"/>
                  <a:cs typeface="Lato Black" charset="0"/>
                </a:rPr>
                <a:t>CLIMATE </a:t>
              </a:r>
              <a:r>
                <a:rPr lang="en-US" altLang="zh-CN" sz="6500" b="1" spc="400" dirty="0">
                  <a:latin typeface="Lato Black" charset="0"/>
                  <a:ea typeface="Lato Black" charset="0"/>
                  <a:cs typeface="Lato Black" charset="0"/>
                </a:rPr>
                <a:t>FORECAST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580FDD24-9516-4535-87C9-74292A71ED42}"/>
                </a:ext>
              </a:extLst>
            </p:cNvPr>
            <p:cNvSpPr txBox="1"/>
            <p:nvPr/>
          </p:nvSpPr>
          <p:spPr>
            <a:xfrm rot="21326470">
              <a:off x="-956611" y="1870407"/>
              <a:ext cx="10620103" cy="1092607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3502427"/>
                </a:avLst>
              </a:prstTxWarp>
              <a:spAutoFit/>
            </a:bodyPr>
            <a:lstStyle/>
            <a:p>
              <a:r>
                <a:rPr lang="en-US" altLang="zh-CN" sz="6500" b="1" spc="400" dirty="0">
                  <a:latin typeface="Lato Black" charset="0"/>
                </a:rPr>
                <a:t>IN AUSTRILIA</a:t>
              </a:r>
              <a:endParaRPr lang="zh-CN" altLang="en-US" sz="6500" b="1" spc="400" dirty="0">
                <a:latin typeface="Lato Black" charset="0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1390BCB6-A22E-4391-8291-A429F0128F60}"/>
              </a:ext>
            </a:extLst>
          </p:cNvPr>
          <p:cNvSpPr txBox="1"/>
          <p:nvPr/>
        </p:nvSpPr>
        <p:spPr>
          <a:xfrm>
            <a:off x="5238993" y="5827974"/>
            <a:ext cx="40059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1400" b="1" dirty="0">
                <a:solidFill>
                  <a:srgbClr val="4B7768"/>
                </a:solidFill>
                <a:latin typeface="Lato Black"/>
              </a:rPr>
              <a:t>Names here</a:t>
            </a:r>
            <a:endParaRPr lang="zh-CN" altLang="en-US" sz="1400" b="1" dirty="0">
              <a:solidFill>
                <a:srgbClr val="4B7768"/>
              </a:solidFill>
              <a:latin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val="2063630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>
            <a:extLst>
              <a:ext uri="{FF2B5EF4-FFF2-40B4-BE49-F238E27FC236}">
                <a16:creationId xmlns:a16="http://schemas.microsoft.com/office/drawing/2014/main" id="{B62D8986-E0AA-454C-BE42-31F9ACA87FF6}"/>
              </a:ext>
            </a:extLst>
          </p:cNvPr>
          <p:cNvSpPr txBox="1"/>
          <p:nvPr/>
        </p:nvSpPr>
        <p:spPr>
          <a:xfrm>
            <a:off x="647312" y="1213247"/>
            <a:ext cx="8487631" cy="4231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spcBef>
                <a:spcPts val="600"/>
              </a:spcBef>
              <a:buFont typeface="Wingdings" panose="05000000000000000000" pitchFamily="2" charset="2"/>
              <a:buChar char="w"/>
            </a:pPr>
            <a:r>
              <a:rPr lang="en-US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Variables</a:t>
            </a:r>
          </a:p>
          <a:p>
            <a:pPr marL="800100" lvl="1" indent="-342900" algn="just">
              <a:spcBef>
                <a:spcPts val="600"/>
              </a:spcBef>
              <a:buSzPct val="40000"/>
              <a:buFont typeface="Wingdings" panose="05000000000000000000" pitchFamily="2" charset="2"/>
              <a:buChar char="l"/>
            </a:pPr>
            <a:r>
              <a:rPr lang="en-US" altLang="zh-CN" sz="1900" b="1" i="1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country_of_origin</a:t>
            </a:r>
            <a:r>
              <a:rPr lang="en-US" altLang="zh-CN" sz="1900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en-US" altLang="zh-CN" sz="1900" kern="100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– Country where the coffee bean originates from.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</a:p>
          <a:p>
            <a:pPr marL="800100" lvl="1" indent="-342900" algn="just">
              <a:spcBef>
                <a:spcPts val="600"/>
              </a:spcBef>
              <a:buSzPct val="40000"/>
              <a:buFont typeface="Wingdings" panose="05000000000000000000" pitchFamily="2" charset="2"/>
              <a:buChar char="l"/>
            </a:pP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aroma</a:t>
            </a:r>
            <a:r>
              <a:rPr lang="en-US" altLang="zh-CN" sz="1900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– Aroma grade (ranging from 0-10) </a:t>
            </a:r>
          </a:p>
          <a:p>
            <a:pPr marL="800100" lvl="1" indent="-342900" algn="just">
              <a:spcBef>
                <a:spcPts val="600"/>
              </a:spcBef>
              <a:buSzPct val="40000"/>
              <a:buFont typeface="Wingdings" panose="05000000000000000000" pitchFamily="2" charset="2"/>
              <a:buChar char="l"/>
            </a:pP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flavor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– </a:t>
            </a:r>
            <a:r>
              <a:rPr lang="en-US" altLang="zh-CN" sz="1900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Flavour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grade (ranging from 0-10) </a:t>
            </a:r>
          </a:p>
          <a:p>
            <a:pPr marL="800100" lvl="1" indent="-342900" algn="just">
              <a:spcBef>
                <a:spcPts val="600"/>
              </a:spcBef>
              <a:buSzPct val="40000"/>
              <a:buFont typeface="Wingdings" panose="05000000000000000000" pitchFamily="2" charset="2"/>
              <a:buChar char="l"/>
            </a:pP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acidity</a:t>
            </a:r>
            <a:r>
              <a:rPr lang="en-US" altLang="zh-CN" sz="1900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– Acidity grade (ranging from 0-10) </a:t>
            </a:r>
          </a:p>
          <a:p>
            <a:pPr marL="800100" lvl="1" indent="-342900" algn="just">
              <a:spcBef>
                <a:spcPts val="600"/>
              </a:spcBef>
              <a:buSzPct val="40000"/>
              <a:buFont typeface="Wingdings" panose="05000000000000000000" pitchFamily="2" charset="2"/>
              <a:buChar char="l"/>
            </a:pPr>
            <a:r>
              <a:rPr lang="en-US" altLang="zh-CN" sz="1900" b="1" i="1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category_two_defects</a:t>
            </a: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– Count of category 2 type defects in the batch of coffee beans tested. </a:t>
            </a:r>
          </a:p>
          <a:p>
            <a:pPr marL="800100" lvl="1" indent="-342900" algn="just">
              <a:spcBef>
                <a:spcPts val="600"/>
              </a:spcBef>
              <a:buSzPct val="40000"/>
              <a:buFont typeface="Wingdings" panose="05000000000000000000" pitchFamily="2" charset="2"/>
              <a:buChar char="l"/>
            </a:pPr>
            <a:r>
              <a:rPr lang="en-US" altLang="zh-CN" sz="1900" b="1" i="1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altitiude_mean_meters</a:t>
            </a: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– Mean altitude of the growers farm (in </a:t>
            </a:r>
            <a:r>
              <a:rPr lang="en-US" altLang="zh-CN" sz="1900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metres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) </a:t>
            </a:r>
          </a:p>
          <a:p>
            <a:pPr marL="800100" lvl="1" indent="-342900" algn="just">
              <a:spcBef>
                <a:spcPts val="600"/>
              </a:spcBef>
              <a:buSzPct val="40000"/>
              <a:buFont typeface="Wingdings" panose="05000000000000000000" pitchFamily="2" charset="2"/>
              <a:buChar char="l"/>
            </a:pP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harvested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– Year the batch was harvested </a:t>
            </a:r>
          </a:p>
          <a:p>
            <a:pPr marL="800100" lvl="1" indent="-342900" algn="just">
              <a:spcBef>
                <a:spcPts val="600"/>
              </a:spcBef>
              <a:buSzPct val="40000"/>
              <a:buFont typeface="Wingdings" panose="05000000000000000000" pitchFamily="2" charset="2"/>
              <a:buChar char="l"/>
            </a:pPr>
            <a:r>
              <a:rPr lang="en-US" altLang="zh-CN" sz="1900" b="1" i="1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Qualityclass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– Quality score for the batch (Good - ≥ 82.5, Poor - &lt;82.5). Note: 82.5 was selected as the cut off as this is the median score for all the batches tested.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39EBC0C-29BF-46D6-A893-941AF6ABA54B}"/>
              </a:ext>
            </a:extLst>
          </p:cNvPr>
          <p:cNvGrpSpPr/>
          <p:nvPr/>
        </p:nvGrpSpPr>
        <p:grpSpPr>
          <a:xfrm>
            <a:off x="735252" y="962364"/>
            <a:ext cx="1443215" cy="143710"/>
            <a:chOff x="7638967" y="5248854"/>
            <a:chExt cx="1443215" cy="143710"/>
          </a:xfrm>
          <a:solidFill>
            <a:srgbClr val="BB718B"/>
          </a:solidFill>
        </p:grpSpPr>
        <p:sp>
          <p:nvSpPr>
            <p:cNvPr id="14" name="流程图: 决策 13">
              <a:extLst>
                <a:ext uri="{FF2B5EF4-FFF2-40B4-BE49-F238E27FC236}">
                  <a16:creationId xmlns:a16="http://schemas.microsoft.com/office/drawing/2014/main" id="{D494FCC5-F3AE-4FC6-90D7-FB7309C0D6DD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流程图: 决策 14">
              <a:extLst>
                <a:ext uri="{FF2B5EF4-FFF2-40B4-BE49-F238E27FC236}">
                  <a16:creationId xmlns:a16="http://schemas.microsoft.com/office/drawing/2014/main" id="{F6CFA9A0-CAC2-4E22-965C-B7A3B788F2B9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流程图: 决策 15">
              <a:extLst>
                <a:ext uri="{FF2B5EF4-FFF2-40B4-BE49-F238E27FC236}">
                  <a16:creationId xmlns:a16="http://schemas.microsoft.com/office/drawing/2014/main" id="{D6583B01-5303-4425-9D0E-367A45B8E7CC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流程图: 决策 16">
              <a:extLst>
                <a:ext uri="{FF2B5EF4-FFF2-40B4-BE49-F238E27FC236}">
                  <a16:creationId xmlns:a16="http://schemas.microsoft.com/office/drawing/2014/main" id="{519425ED-D4F5-4146-9617-CD99F96CD2A3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流程图: 决策 17">
              <a:extLst>
                <a:ext uri="{FF2B5EF4-FFF2-40B4-BE49-F238E27FC236}">
                  <a16:creationId xmlns:a16="http://schemas.microsoft.com/office/drawing/2014/main" id="{77AD9073-6180-44D3-B926-57EC24F644F5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流程图: 决策 18">
              <a:extLst>
                <a:ext uri="{FF2B5EF4-FFF2-40B4-BE49-F238E27FC236}">
                  <a16:creationId xmlns:a16="http://schemas.microsoft.com/office/drawing/2014/main" id="{3630D763-2A69-46AC-848B-578AB79646C8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流程图: 决策 19">
              <a:extLst>
                <a:ext uri="{FF2B5EF4-FFF2-40B4-BE49-F238E27FC236}">
                  <a16:creationId xmlns:a16="http://schemas.microsoft.com/office/drawing/2014/main" id="{80A4D63D-0DCD-4FBB-957E-A563E58F4993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直角三角形 48">
            <a:extLst>
              <a:ext uri="{FF2B5EF4-FFF2-40B4-BE49-F238E27FC236}">
                <a16:creationId xmlns:a16="http://schemas.microsoft.com/office/drawing/2014/main" id="{8B8728CB-6424-4B3B-9206-3C83CD606BD7}"/>
              </a:ext>
            </a:extLst>
          </p:cNvPr>
          <p:cNvSpPr/>
          <p:nvPr/>
        </p:nvSpPr>
        <p:spPr>
          <a:xfrm rot="16200000">
            <a:off x="9329530" y="6293959"/>
            <a:ext cx="576470" cy="576470"/>
          </a:xfrm>
          <a:prstGeom prst="rtTriangle">
            <a:avLst/>
          </a:prstGeom>
          <a:solidFill>
            <a:srgbClr val="BB9D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B9D93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C20891A-331E-48B6-B86F-302FFE315F89}"/>
              </a:ext>
            </a:extLst>
          </p:cNvPr>
          <p:cNvSpPr txBox="1"/>
          <p:nvPr/>
        </p:nvSpPr>
        <p:spPr>
          <a:xfrm>
            <a:off x="647313" y="5451923"/>
            <a:ext cx="8487631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spcBef>
                <a:spcPts val="600"/>
              </a:spcBef>
              <a:buFont typeface="Wingdings" panose="05000000000000000000" pitchFamily="2" charset="2"/>
              <a:buChar char="w"/>
            </a:pPr>
            <a:r>
              <a:rPr lang="en-US" altLang="zh-CN" sz="20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Preprocessing</a:t>
            </a:r>
          </a:p>
          <a:p>
            <a:pPr lvl="0" algn="just">
              <a:spcBef>
                <a:spcPts val="600"/>
              </a:spcBef>
            </a:pPr>
            <a:r>
              <a:rPr lang="en-US" altLang="zh-CN" sz="2000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	</a:t>
            </a:r>
            <a:r>
              <a:rPr lang="en-US" altLang="zh-CN" sz="20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en-US" altLang="zh-CN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Delete columns with </a:t>
            </a:r>
            <a:r>
              <a:rPr lang="en-US" altLang="zh-CN" sz="20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NA</a:t>
            </a:r>
            <a:r>
              <a:rPr lang="en-US" altLang="zh-CN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values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67AAA99-C252-4931-9149-B8C5878BB76D}"/>
              </a:ext>
            </a:extLst>
          </p:cNvPr>
          <p:cNvSpPr txBox="1"/>
          <p:nvPr/>
        </p:nvSpPr>
        <p:spPr>
          <a:xfrm>
            <a:off x="647311" y="476847"/>
            <a:ext cx="485684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spcBef>
                <a:spcPts val="600"/>
              </a:spcBef>
            </a:pPr>
            <a:r>
              <a:rPr lang="en-US" altLang="zh-CN" sz="3000" b="1" kern="100" dirty="0">
                <a:solidFill>
                  <a:srgbClr val="374C4F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DATA HANDLING</a:t>
            </a:r>
            <a:endParaRPr lang="en-US" altLang="zh-CN" sz="3000" b="1" kern="100" dirty="0">
              <a:solidFill>
                <a:srgbClr val="374C4F"/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881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04769438-26DE-4741-858A-9B64FAD12A3D}"/>
              </a:ext>
            </a:extLst>
          </p:cNvPr>
          <p:cNvSpPr/>
          <p:nvPr/>
        </p:nvSpPr>
        <p:spPr>
          <a:xfrm>
            <a:off x="0" y="4089340"/>
            <a:ext cx="9906000" cy="2768659"/>
          </a:xfrm>
          <a:prstGeom prst="rect">
            <a:avLst/>
          </a:prstGeom>
          <a:solidFill>
            <a:srgbClr val="4B7768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6CF235-DA7E-44DA-959F-D2C8267570A9}"/>
              </a:ext>
            </a:extLst>
          </p:cNvPr>
          <p:cNvSpPr txBox="1"/>
          <p:nvPr/>
        </p:nvSpPr>
        <p:spPr>
          <a:xfrm>
            <a:off x="291145" y="229076"/>
            <a:ext cx="23397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spc="400" dirty="0">
                <a:solidFill>
                  <a:srgbClr val="374C4F"/>
                </a:solidFill>
                <a:latin typeface="Lato Black" charset="0"/>
              </a:rPr>
              <a:t>BOXPLOT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473879-7E16-48BB-9A41-B6D55023B333}"/>
              </a:ext>
            </a:extLst>
          </p:cNvPr>
          <p:cNvSpPr txBox="1"/>
          <p:nvPr/>
        </p:nvSpPr>
        <p:spPr>
          <a:xfrm>
            <a:off x="6100633" y="969599"/>
            <a:ext cx="33718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60000"/>
              <a:buFont typeface="Wingdings" panose="05000000000000000000" pitchFamily="2" charset="2"/>
              <a:buChar char="v"/>
            </a:pPr>
            <a:r>
              <a:rPr lang="zh-CN" altLang="en-US" dirty="0"/>
              <a:t>数据看起来如何</a:t>
            </a:r>
            <a:endParaRPr lang="en-US" dirty="0"/>
          </a:p>
          <a:p>
            <a:endParaRPr lang="en-US" dirty="0"/>
          </a:p>
          <a:p>
            <a:r>
              <a:rPr lang="en-US" altLang="zh-CN" sz="2000" b="1" i="1" dirty="0"/>
              <a:t>Possible reason: </a:t>
            </a:r>
            <a:endParaRPr lang="en-US" altLang="zh-CN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368A3BDC-635D-4B59-BBD9-B90825E17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53" y="855427"/>
            <a:ext cx="5634064" cy="2083435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0C97EFAD-1A78-4CB3-9342-E3498A3859C9}"/>
              </a:ext>
            </a:extLst>
          </p:cNvPr>
          <p:cNvSpPr txBox="1"/>
          <p:nvPr/>
        </p:nvSpPr>
        <p:spPr>
          <a:xfrm>
            <a:off x="247760" y="2776747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 1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D876598E-6509-4927-B7F3-968FA58D86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86" y="157143"/>
            <a:ext cx="8821057" cy="296188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03043A6-2D63-4FE4-9332-30BC30D80A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53" y="4425773"/>
            <a:ext cx="4686954" cy="2095792"/>
          </a:xfrm>
          <a:prstGeom prst="rect">
            <a:avLst/>
          </a:prstGeom>
        </p:spPr>
      </p:pic>
      <p:sp>
        <p:nvSpPr>
          <p:cNvPr id="20" name="直角三角形 19">
            <a:extLst>
              <a:ext uri="{FF2B5EF4-FFF2-40B4-BE49-F238E27FC236}">
                <a16:creationId xmlns:a16="http://schemas.microsoft.com/office/drawing/2014/main" id="{AC712D07-844E-4B95-B507-4F825D7992B2}"/>
              </a:ext>
            </a:extLst>
          </p:cNvPr>
          <p:cNvSpPr/>
          <p:nvPr/>
        </p:nvSpPr>
        <p:spPr>
          <a:xfrm rot="10800000">
            <a:off x="9329530" y="4089340"/>
            <a:ext cx="576470" cy="576470"/>
          </a:xfrm>
          <a:prstGeom prst="rtTriangle">
            <a:avLst/>
          </a:prstGeom>
          <a:solidFill>
            <a:srgbClr val="697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3559400-C263-4B8B-8E46-7A5BF0FDE421}"/>
              </a:ext>
            </a:extLst>
          </p:cNvPr>
          <p:cNvSpPr txBox="1"/>
          <p:nvPr/>
        </p:nvSpPr>
        <p:spPr>
          <a:xfrm>
            <a:off x="178486" y="3170976"/>
            <a:ext cx="89115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altLang="zh-CN" sz="1800" kern="0" dirty="0">
                <a:ea typeface="宋体" panose="02010600030101010101" pitchFamily="2" charset="-122"/>
                <a:cs typeface="Times" panose="02020603050405020304" pitchFamily="18" charset="0"/>
              </a:rPr>
              <a:t>SARIMA is the improvement of ARIMA. Which is applicable for weather data with seasonal pattern. </a:t>
            </a:r>
            <a:r>
              <a:rPr lang="en-US" altLang="zh-CN" sz="1800" kern="0" dirty="0" err="1">
                <a:ea typeface="宋体" panose="02010600030101010101" pitchFamily="2" charset="-122"/>
                <a:cs typeface="Times" panose="02020603050405020304" pitchFamily="18" charset="0"/>
              </a:rPr>
              <a:t>daskdjasoidujaosijdoaisjdoi</a:t>
            </a:r>
            <a:endParaRPr lang="en-US" altLang="zh-CN" sz="1800" kern="0" dirty="0">
              <a:ea typeface="宋体" panose="02010600030101010101" pitchFamily="2" charset="-122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3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29C992A1-D5BD-4C42-90DB-0ACED6B48701}"/>
              </a:ext>
            </a:extLst>
          </p:cNvPr>
          <p:cNvSpPr/>
          <p:nvPr/>
        </p:nvSpPr>
        <p:spPr>
          <a:xfrm>
            <a:off x="0" y="0"/>
            <a:ext cx="9906000" cy="1453322"/>
          </a:xfrm>
          <a:prstGeom prst="rect">
            <a:avLst/>
          </a:prstGeom>
          <a:solidFill>
            <a:srgbClr val="BB7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751E17F-5A26-4B84-96C2-F53723E60957}"/>
              </a:ext>
            </a:extLst>
          </p:cNvPr>
          <p:cNvSpPr txBox="1"/>
          <p:nvPr/>
        </p:nvSpPr>
        <p:spPr>
          <a:xfrm>
            <a:off x="2857780" y="245634"/>
            <a:ext cx="4679620" cy="1163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500" b="1" spc="400" dirty="0">
                <a:solidFill>
                  <a:srgbClr val="F5F6F1"/>
                </a:solidFill>
                <a:latin typeface="Lato Black" charset="0"/>
              </a:rPr>
              <a:t>Conclusion</a:t>
            </a:r>
          </a:p>
          <a:p>
            <a:endParaRPr kumimoji="1" lang="zh-CN" altLang="en-US" sz="1463" b="1" dirty="0">
              <a:solidFill>
                <a:srgbClr val="E6E8E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C718077-A679-479C-8B4B-B42EA72E8D3B}"/>
              </a:ext>
            </a:extLst>
          </p:cNvPr>
          <p:cNvSpPr txBox="1"/>
          <p:nvPr/>
        </p:nvSpPr>
        <p:spPr>
          <a:xfrm>
            <a:off x="499903" y="1737868"/>
            <a:ext cx="86831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Model performance </a:t>
            </a:r>
          </a:p>
          <a:p>
            <a:r>
              <a:rPr kumimoji="1" lang="en-US" altLang="zh-CN" sz="1900" i="1" dirty="0"/>
              <a:t>BASIC EXPRESSION</a:t>
            </a:r>
            <a:endParaRPr kumimoji="1" lang="en-US" altLang="zh-CN" sz="1900" dirty="0"/>
          </a:p>
          <a:p>
            <a:pPr marL="342900" indent="-342900">
              <a:buFont typeface="Wingdings" panose="05000000000000000000" pitchFamily="2" charset="2"/>
              <a:buChar char="w"/>
            </a:pPr>
            <a:r>
              <a:rPr kumimoji="1" lang="en-US" altLang="zh-CN" sz="1900" i="1" dirty="0"/>
              <a:t>POINT</a:t>
            </a:r>
          </a:p>
          <a:p>
            <a:pPr marL="342900" indent="-342900">
              <a:buFont typeface="Wingdings" panose="05000000000000000000" pitchFamily="2" charset="2"/>
              <a:buChar char="w"/>
            </a:pPr>
            <a:r>
              <a:rPr kumimoji="1" lang="en-US" altLang="zh-CN" sz="1900" i="1" dirty="0"/>
              <a:t>POINT</a:t>
            </a:r>
          </a:p>
          <a:p>
            <a:pPr marL="342900" indent="-342900">
              <a:buFont typeface="Wingdings" panose="05000000000000000000" pitchFamily="2" charset="2"/>
              <a:buChar char="w"/>
            </a:pPr>
            <a:r>
              <a:rPr kumimoji="1" lang="en-US" altLang="zh-CN" sz="1900" i="1" dirty="0"/>
              <a:t>POINT</a:t>
            </a:r>
            <a:endParaRPr kumimoji="1" lang="en-US" altLang="zh-CN" sz="19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224C90D-7B96-4828-84E7-A83D0353CFA6}"/>
              </a:ext>
            </a:extLst>
          </p:cNvPr>
          <p:cNvSpPr txBox="1"/>
          <p:nvPr/>
        </p:nvSpPr>
        <p:spPr>
          <a:xfrm>
            <a:off x="499903" y="3902538"/>
            <a:ext cx="7324578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Trend in future</a:t>
            </a:r>
          </a:p>
          <a:p>
            <a:pPr marL="342900" indent="-342900">
              <a:buFont typeface="Wingdings" panose="05000000000000000000" pitchFamily="2" charset="2"/>
              <a:buChar char="w"/>
            </a:pPr>
            <a:r>
              <a:rPr kumimoji="1" lang="en-US" altLang="zh-CN" sz="1900" i="1" dirty="0">
                <a:cs typeface="Arial" panose="020B0604020202020204" pitchFamily="34" charset="0"/>
              </a:rPr>
              <a:t>POINTS</a:t>
            </a:r>
            <a:endParaRPr lang="en-US" altLang="zh-CN" sz="1900" dirty="0">
              <a:cs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709B2A2-16E6-45FC-A2CC-574FC98F7D04}"/>
              </a:ext>
            </a:extLst>
          </p:cNvPr>
          <p:cNvSpPr txBox="1"/>
          <p:nvPr/>
        </p:nvSpPr>
        <p:spPr>
          <a:xfrm>
            <a:off x="499903" y="5197956"/>
            <a:ext cx="8800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Model</a:t>
            </a:r>
            <a:r>
              <a:rPr lang="zh-CN" altLang="en-US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 </a:t>
            </a:r>
            <a:r>
              <a:rPr lang="en-US" altLang="zh-CN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evaluation</a:t>
            </a:r>
            <a:r>
              <a:rPr lang="zh-CN" altLang="en-US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 </a:t>
            </a:r>
            <a:r>
              <a:rPr lang="en-US" altLang="zh-CN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at other cities:</a:t>
            </a:r>
            <a:endParaRPr kumimoji="1" lang="en-US" altLang="zh-CN" sz="19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77225E0-3FFF-4E2D-935F-1D365572F104}"/>
              </a:ext>
            </a:extLst>
          </p:cNvPr>
          <p:cNvSpPr/>
          <p:nvPr/>
        </p:nvSpPr>
        <p:spPr>
          <a:xfrm>
            <a:off x="350196" y="271376"/>
            <a:ext cx="9186970" cy="983492"/>
          </a:xfrm>
          <a:prstGeom prst="rect">
            <a:avLst/>
          </a:prstGeom>
          <a:noFill/>
          <a:ln w="76200">
            <a:solidFill>
              <a:srgbClr val="F0EA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89C301F8-B1D9-4ACA-B901-C8EB9CE98034}"/>
              </a:ext>
            </a:extLst>
          </p:cNvPr>
          <p:cNvGrpSpPr/>
          <p:nvPr/>
        </p:nvGrpSpPr>
        <p:grpSpPr>
          <a:xfrm>
            <a:off x="8298372" y="6586624"/>
            <a:ext cx="1443215" cy="143710"/>
            <a:chOff x="7638967" y="5248854"/>
            <a:chExt cx="1443215" cy="143710"/>
          </a:xfrm>
          <a:solidFill>
            <a:srgbClr val="2C4A49"/>
          </a:solidFill>
        </p:grpSpPr>
        <p:sp>
          <p:nvSpPr>
            <p:cNvPr id="9" name="流程图: 决策 8">
              <a:extLst>
                <a:ext uri="{FF2B5EF4-FFF2-40B4-BE49-F238E27FC236}">
                  <a16:creationId xmlns:a16="http://schemas.microsoft.com/office/drawing/2014/main" id="{793FD136-7FA1-4620-90F2-6A397C706FB0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流程图: 决策 9">
              <a:extLst>
                <a:ext uri="{FF2B5EF4-FFF2-40B4-BE49-F238E27FC236}">
                  <a16:creationId xmlns:a16="http://schemas.microsoft.com/office/drawing/2014/main" id="{F3C06304-DD66-4B63-A91A-4DD4E793901D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流程图: 决策 10">
              <a:extLst>
                <a:ext uri="{FF2B5EF4-FFF2-40B4-BE49-F238E27FC236}">
                  <a16:creationId xmlns:a16="http://schemas.microsoft.com/office/drawing/2014/main" id="{806D8642-8E6D-47CC-BCFA-17B60E2B6166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流程图: 决策 11">
              <a:extLst>
                <a:ext uri="{FF2B5EF4-FFF2-40B4-BE49-F238E27FC236}">
                  <a16:creationId xmlns:a16="http://schemas.microsoft.com/office/drawing/2014/main" id="{5F275899-4FF7-4B82-A60A-A656E7842F64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流程图: 决策 12">
              <a:extLst>
                <a:ext uri="{FF2B5EF4-FFF2-40B4-BE49-F238E27FC236}">
                  <a16:creationId xmlns:a16="http://schemas.microsoft.com/office/drawing/2014/main" id="{049EF65E-AF0C-47D9-8BDB-DFFAE5D465AE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流程图: 决策 13">
              <a:extLst>
                <a:ext uri="{FF2B5EF4-FFF2-40B4-BE49-F238E27FC236}">
                  <a16:creationId xmlns:a16="http://schemas.microsoft.com/office/drawing/2014/main" id="{A3AD7737-4543-4202-AB50-EAD9E4F894FD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流程图: 决策 14">
              <a:extLst>
                <a:ext uri="{FF2B5EF4-FFF2-40B4-BE49-F238E27FC236}">
                  <a16:creationId xmlns:a16="http://schemas.microsoft.com/office/drawing/2014/main" id="{6E04EB19-4D65-4975-8A5F-575407C9A513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331554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11F635C-FCCF-4594-9E7C-7FE9B9708351}"/>
              </a:ext>
            </a:extLst>
          </p:cNvPr>
          <p:cNvSpPr txBox="1"/>
          <p:nvPr/>
        </p:nvSpPr>
        <p:spPr>
          <a:xfrm>
            <a:off x="500914" y="555905"/>
            <a:ext cx="904803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title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kumimoji="1" lang="en-US" altLang="zh-CN" i="1" dirty="0"/>
              <a:t>1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kumimoji="1" lang="en-US" altLang="zh-CN" b="1" i="1" dirty="0"/>
              <a:t>2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kumimoji="1" lang="en-US" altLang="zh-CN" b="1" i="1" dirty="0"/>
              <a:t>3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kumimoji="1" lang="en-US" altLang="zh-CN" b="1" i="1" dirty="0"/>
              <a:t>4</a:t>
            </a:r>
          </a:p>
          <a:p>
            <a:pPr marL="285750" indent="-285750">
              <a:buFont typeface="Wingdings" panose="05000000000000000000" pitchFamily="2" charset="2"/>
              <a:buChar char="w"/>
            </a:pPr>
            <a:r>
              <a:rPr kumimoji="1" lang="en-US" altLang="zh-CN" b="1" i="1" dirty="0"/>
              <a:t>5</a:t>
            </a:r>
            <a:endParaRPr kumimoji="1"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B3F46D9-FA74-444D-B79B-DDDDBD729663}"/>
              </a:ext>
            </a:extLst>
          </p:cNvPr>
          <p:cNvSpPr txBox="1"/>
          <p:nvPr/>
        </p:nvSpPr>
        <p:spPr>
          <a:xfrm>
            <a:off x="500914" y="2283590"/>
            <a:ext cx="3984786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title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kumimoji="1" lang="en-US" altLang="zh-CN" i="1" dirty="0"/>
              <a:t>1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kumimoji="1" lang="en-US" altLang="zh-CN" i="1" dirty="0"/>
              <a:t>2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kumimoji="1" lang="en-US" altLang="zh-CN" i="1" dirty="0"/>
              <a:t>3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kumimoji="1" lang="en-US" altLang="zh-CN" i="1" dirty="0"/>
              <a:t>4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kumimoji="1" lang="en-US" altLang="zh-CN" i="1" dirty="0"/>
              <a:t>5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zh-CN" altLang="en-US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2CE90AE-8B84-457F-9F67-8AA14879ECE7}"/>
              </a:ext>
            </a:extLst>
          </p:cNvPr>
          <p:cNvSpPr txBox="1"/>
          <p:nvPr/>
        </p:nvSpPr>
        <p:spPr>
          <a:xfrm>
            <a:off x="4670263" y="2591254"/>
            <a:ext cx="486728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kumimoji="1" lang="en-US" altLang="zh-CN" dirty="0"/>
              <a:t>6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kumimoji="1" lang="en-US" altLang="zh-CN" dirty="0"/>
              <a:t>7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kumimoji="1" lang="en-US" altLang="zh-CN" dirty="0"/>
              <a:t>8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kumimoji="1" lang="en-US" altLang="zh-CN" dirty="0"/>
              <a:t>9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kumimoji="1" lang="en-US" altLang="zh-CN" dirty="0"/>
              <a:t>10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3DF1F21-492B-43EB-9E20-BD54C96EFECC}"/>
              </a:ext>
            </a:extLst>
          </p:cNvPr>
          <p:cNvSpPr txBox="1"/>
          <p:nvPr/>
        </p:nvSpPr>
        <p:spPr>
          <a:xfrm>
            <a:off x="500914" y="4973071"/>
            <a:ext cx="882925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kern="0" dirty="0">
                <a:solidFill>
                  <a:srgbClr val="374C4F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9" name="直角三角形 8">
            <a:extLst>
              <a:ext uri="{FF2B5EF4-FFF2-40B4-BE49-F238E27FC236}">
                <a16:creationId xmlns:a16="http://schemas.microsoft.com/office/drawing/2014/main" id="{0D94C4C1-B0D7-4720-9740-F92B22E2CF7C}"/>
              </a:ext>
            </a:extLst>
          </p:cNvPr>
          <p:cNvSpPr/>
          <p:nvPr/>
        </p:nvSpPr>
        <p:spPr>
          <a:xfrm rot="16200000">
            <a:off x="9346641" y="6298641"/>
            <a:ext cx="559359" cy="559359"/>
          </a:xfrm>
          <a:prstGeom prst="rtTriangle">
            <a:avLst/>
          </a:prstGeom>
          <a:solidFill>
            <a:srgbClr val="D1D1D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直角三角形 9">
            <a:extLst>
              <a:ext uri="{FF2B5EF4-FFF2-40B4-BE49-F238E27FC236}">
                <a16:creationId xmlns:a16="http://schemas.microsoft.com/office/drawing/2014/main" id="{B058D936-3F80-4F76-87A9-7754530C882B}"/>
              </a:ext>
            </a:extLst>
          </p:cNvPr>
          <p:cNvSpPr/>
          <p:nvPr/>
        </p:nvSpPr>
        <p:spPr>
          <a:xfrm>
            <a:off x="0" y="6298641"/>
            <a:ext cx="559359" cy="559359"/>
          </a:xfrm>
          <a:prstGeom prst="rtTriangle">
            <a:avLst/>
          </a:prstGeom>
          <a:solidFill>
            <a:srgbClr val="3B5F5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直角三角形 10">
            <a:extLst>
              <a:ext uri="{FF2B5EF4-FFF2-40B4-BE49-F238E27FC236}">
                <a16:creationId xmlns:a16="http://schemas.microsoft.com/office/drawing/2014/main" id="{B82AE26C-5CAB-4EEB-9949-B8185D7A1799}"/>
              </a:ext>
            </a:extLst>
          </p:cNvPr>
          <p:cNvSpPr/>
          <p:nvPr/>
        </p:nvSpPr>
        <p:spPr>
          <a:xfrm rot="10800000">
            <a:off x="9346641" y="-3454"/>
            <a:ext cx="559359" cy="559359"/>
          </a:xfrm>
          <a:prstGeom prst="rtTriangle">
            <a:avLst/>
          </a:prstGeom>
          <a:solidFill>
            <a:srgbClr val="3B5F5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直角三角形 11">
            <a:extLst>
              <a:ext uri="{FF2B5EF4-FFF2-40B4-BE49-F238E27FC236}">
                <a16:creationId xmlns:a16="http://schemas.microsoft.com/office/drawing/2014/main" id="{36D406F9-5D98-4A7B-A602-8F3291EAD54F}"/>
              </a:ext>
            </a:extLst>
          </p:cNvPr>
          <p:cNvSpPr/>
          <p:nvPr/>
        </p:nvSpPr>
        <p:spPr>
          <a:xfrm rot="5400000">
            <a:off x="0" y="-5181"/>
            <a:ext cx="559359" cy="559359"/>
          </a:xfrm>
          <a:prstGeom prst="rtTriangle">
            <a:avLst/>
          </a:prstGeom>
          <a:solidFill>
            <a:srgbClr val="BB718B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8173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0AED1056-DA4B-498F-B858-FFABABE456F8}"/>
              </a:ext>
            </a:extLst>
          </p:cNvPr>
          <p:cNvSpPr/>
          <p:nvPr/>
        </p:nvSpPr>
        <p:spPr>
          <a:xfrm>
            <a:off x="287384" y="269966"/>
            <a:ext cx="9344296" cy="6331131"/>
          </a:xfrm>
          <a:prstGeom prst="rect">
            <a:avLst/>
          </a:prstGeom>
          <a:noFill/>
          <a:ln w="76200">
            <a:solidFill>
              <a:srgbClr val="CBAA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平行四边形 20"/>
          <p:cNvSpPr/>
          <p:nvPr/>
        </p:nvSpPr>
        <p:spPr>
          <a:xfrm flipH="1">
            <a:off x="910469" y="0"/>
            <a:ext cx="2409780" cy="6858000"/>
          </a:xfrm>
          <a:prstGeom prst="parallelogram">
            <a:avLst>
              <a:gd name="adj" fmla="val 33731"/>
            </a:avLst>
          </a:prstGeom>
          <a:solidFill>
            <a:srgbClr val="D9C9C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/>
          </a:p>
        </p:txBody>
      </p:sp>
      <p:sp>
        <p:nvSpPr>
          <p:cNvPr id="11" name="Rectangle 10"/>
          <p:cNvSpPr/>
          <p:nvPr/>
        </p:nvSpPr>
        <p:spPr bwMode="auto">
          <a:xfrm>
            <a:off x="1633816" y="4833799"/>
            <a:ext cx="2145331" cy="619785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ctr" anchorCtr="0">
            <a:spAutoFit/>
          </a:bodyPr>
          <a:lstStyle/>
          <a:p>
            <a:pPr algn="r" defTabSz="1857375">
              <a:lnSpc>
                <a:spcPts val="5484"/>
              </a:lnSpc>
            </a:pPr>
            <a:r>
              <a:rPr lang="en-US" sz="2681" b="1" spc="203" dirty="0">
                <a:solidFill>
                  <a:srgbClr val="D8757A"/>
                </a:solidFill>
                <a:latin typeface="Montserrat Semi Bold" charset="0"/>
                <a:ea typeface="Montserrat Semi Bold" charset="0"/>
                <a:cs typeface="Montserrat Semi Bold" charset="0"/>
                <a:sym typeface="Bebas Neue" charset="0"/>
              </a:rPr>
              <a:t>NAMES HERE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29427" y="902861"/>
            <a:ext cx="41525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217"/>
            <a:r>
              <a:rPr lang="en-US" altLang="zh-CN" sz="5400" b="1" spc="400" dirty="0">
                <a:ln w="25400">
                  <a:solidFill>
                    <a:srgbClr val="893613"/>
                  </a:solidFill>
                </a:ln>
                <a:solidFill>
                  <a:srgbClr val="893613"/>
                </a:solidFill>
                <a:latin typeface="Lato Black" charset="0"/>
              </a:rPr>
              <a:t>COFFEE QUALITY</a:t>
            </a:r>
          </a:p>
          <a:p>
            <a:pPr algn="r" defTabSz="914217"/>
            <a:r>
              <a:rPr lang="en-US" altLang="zh-CN" sz="5400" b="1" spc="400" dirty="0">
                <a:ln w="25400">
                  <a:solidFill>
                    <a:srgbClr val="374C4F"/>
                  </a:solidFill>
                </a:ln>
                <a:solidFill>
                  <a:srgbClr val="374C4F"/>
                </a:solidFill>
                <a:latin typeface="Lato Black" charset="0"/>
              </a:rPr>
              <a:t>FORECAST IN XXXXX</a:t>
            </a:r>
          </a:p>
        </p:txBody>
      </p:sp>
      <p:pic>
        <p:nvPicPr>
          <p:cNvPr id="15" name="图片占位符 14">
            <a:extLst>
              <a:ext uri="{FF2B5EF4-FFF2-40B4-BE49-F238E27FC236}">
                <a16:creationId xmlns:a16="http://schemas.microsoft.com/office/drawing/2014/main" id="{F2084AA1-BDE5-46C5-B77E-8D7CA69E1BA4}"/>
              </a:ext>
            </a:extLst>
          </p:cNvPr>
          <p:cNvPicPr>
            <a:picLocks noGrp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1" r="24711"/>
          <a:stretch/>
        </p:blipFill>
        <p:spPr>
          <a:xfrm>
            <a:off x="4714043" y="173134"/>
            <a:ext cx="4959880" cy="6547262"/>
          </a:xfr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9CB679AD-DDF0-42F4-A1ED-05B0141C71E6}"/>
              </a:ext>
            </a:extLst>
          </p:cNvPr>
          <p:cNvGrpSpPr/>
          <p:nvPr/>
        </p:nvGrpSpPr>
        <p:grpSpPr>
          <a:xfrm>
            <a:off x="797805" y="4416013"/>
            <a:ext cx="1443215" cy="143710"/>
            <a:chOff x="7638967" y="5248854"/>
            <a:chExt cx="1443215" cy="143710"/>
          </a:xfrm>
          <a:solidFill>
            <a:srgbClr val="893613"/>
          </a:solidFill>
        </p:grpSpPr>
        <p:sp>
          <p:nvSpPr>
            <p:cNvPr id="8" name="流程图: 决策 7">
              <a:extLst>
                <a:ext uri="{FF2B5EF4-FFF2-40B4-BE49-F238E27FC236}">
                  <a16:creationId xmlns:a16="http://schemas.microsoft.com/office/drawing/2014/main" id="{DBB528AA-DCC4-4155-BD50-C948D2B5182A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流程图: 决策 9">
              <a:extLst>
                <a:ext uri="{FF2B5EF4-FFF2-40B4-BE49-F238E27FC236}">
                  <a16:creationId xmlns:a16="http://schemas.microsoft.com/office/drawing/2014/main" id="{55D7F885-4021-4801-B107-923A72C9B614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流程图: 决策 11">
              <a:extLst>
                <a:ext uri="{FF2B5EF4-FFF2-40B4-BE49-F238E27FC236}">
                  <a16:creationId xmlns:a16="http://schemas.microsoft.com/office/drawing/2014/main" id="{13BEBC7E-3192-4914-860E-37F7EC345151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流程图: 决策 12">
              <a:extLst>
                <a:ext uri="{FF2B5EF4-FFF2-40B4-BE49-F238E27FC236}">
                  <a16:creationId xmlns:a16="http://schemas.microsoft.com/office/drawing/2014/main" id="{BCD1CE59-4D25-42E8-89C8-E69611EFEEB1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流程图: 决策 13">
              <a:extLst>
                <a:ext uri="{FF2B5EF4-FFF2-40B4-BE49-F238E27FC236}">
                  <a16:creationId xmlns:a16="http://schemas.microsoft.com/office/drawing/2014/main" id="{B8BCCB11-9D88-4561-97D8-25D60A0D343E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流程图: 决策 15">
              <a:extLst>
                <a:ext uri="{FF2B5EF4-FFF2-40B4-BE49-F238E27FC236}">
                  <a16:creationId xmlns:a16="http://schemas.microsoft.com/office/drawing/2014/main" id="{307D1A91-49B2-4266-87B0-7FBC283ECB5D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流程图: 决策 16">
              <a:extLst>
                <a:ext uri="{FF2B5EF4-FFF2-40B4-BE49-F238E27FC236}">
                  <a16:creationId xmlns:a16="http://schemas.microsoft.com/office/drawing/2014/main" id="{7AE57415-6163-4DE5-95F2-A5F9F0E465A3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04219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1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 descr="建筑的设计&#10;&#10;描述已自动生成">
            <a:extLst>
              <a:ext uri="{FF2B5EF4-FFF2-40B4-BE49-F238E27FC236}">
                <a16:creationId xmlns:a16="http://schemas.microsoft.com/office/drawing/2014/main" id="{D8B8A591-344A-4A3D-B561-F86B58B95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  <a:solidFill>
            <a:srgbClr val="E8E8E8"/>
          </a:solidFill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ECCFD7E4-9BA6-4BF7-83D5-E562BF67738C}"/>
              </a:ext>
            </a:extLst>
          </p:cNvPr>
          <p:cNvSpPr/>
          <p:nvPr/>
        </p:nvSpPr>
        <p:spPr>
          <a:xfrm>
            <a:off x="443884" y="4243523"/>
            <a:ext cx="8966447" cy="2104008"/>
          </a:xfrm>
          <a:prstGeom prst="rect">
            <a:avLst/>
          </a:prstGeom>
          <a:solidFill>
            <a:srgbClr val="374C4F">
              <a:alpha val="9372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FF901E6-5D75-4C11-93CC-514F952CF7C5}"/>
              </a:ext>
            </a:extLst>
          </p:cNvPr>
          <p:cNvGrpSpPr/>
          <p:nvPr/>
        </p:nvGrpSpPr>
        <p:grpSpPr>
          <a:xfrm>
            <a:off x="-744688" y="2792352"/>
            <a:ext cx="7189875" cy="1022411"/>
            <a:chOff x="2465346" y="1241267"/>
            <a:chExt cx="7332675" cy="1022411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52E63DB7-3034-496D-BFF2-D1D34156B857}"/>
                </a:ext>
              </a:extLst>
            </p:cNvPr>
            <p:cNvSpPr txBox="1"/>
            <p:nvPr/>
          </p:nvSpPr>
          <p:spPr>
            <a:xfrm>
              <a:off x="2465346" y="1248015"/>
              <a:ext cx="733267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17"/>
              <a:r>
                <a:rPr lang="en-US" altLang="zh-CN" sz="6000" b="1" spc="400" dirty="0">
                  <a:ln w="38100">
                    <a:solidFill>
                      <a:srgbClr val="374C4F"/>
                    </a:solidFill>
                  </a:ln>
                  <a:solidFill>
                    <a:srgbClr val="374C4F"/>
                  </a:solidFill>
                  <a:latin typeface="Lato Black" charset="0"/>
                  <a:ea typeface="Lato Black" charset="0"/>
                  <a:cs typeface="Lato Black" charset="0"/>
                </a:rPr>
                <a:t>REFERENCE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7068C8DC-10AF-4BA9-B691-0E87E90FD46C}"/>
                </a:ext>
              </a:extLst>
            </p:cNvPr>
            <p:cNvSpPr txBox="1"/>
            <p:nvPr/>
          </p:nvSpPr>
          <p:spPr>
            <a:xfrm>
              <a:off x="2475527" y="1241267"/>
              <a:ext cx="724100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217"/>
              <a:r>
                <a:rPr lang="en-US" altLang="zh-CN" sz="6000" b="1" spc="400" dirty="0">
                  <a:solidFill>
                    <a:srgbClr val="BB718B"/>
                  </a:solidFill>
                  <a:latin typeface="Lato Black" charset="0"/>
                  <a:ea typeface="Lato Black" charset="0"/>
                  <a:cs typeface="Lato Black" charset="0"/>
                </a:rPr>
                <a:t>REFERENCE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D4C54619-E7DF-4753-97F6-7039FE943170}"/>
              </a:ext>
            </a:extLst>
          </p:cNvPr>
          <p:cNvGrpSpPr/>
          <p:nvPr/>
        </p:nvGrpSpPr>
        <p:grpSpPr>
          <a:xfrm>
            <a:off x="488274" y="3828865"/>
            <a:ext cx="1460971" cy="171184"/>
            <a:chOff x="521116" y="1328193"/>
            <a:chExt cx="1460971" cy="171184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0813F7F2-62EC-4DB2-9F32-FC0D50801727}"/>
                </a:ext>
              </a:extLst>
            </p:cNvPr>
            <p:cNvGrpSpPr/>
            <p:nvPr/>
          </p:nvGrpSpPr>
          <p:grpSpPr>
            <a:xfrm>
              <a:off x="521116" y="1355667"/>
              <a:ext cx="1443215" cy="143710"/>
              <a:chOff x="7638967" y="5248854"/>
              <a:chExt cx="1443215" cy="143710"/>
            </a:xfrm>
            <a:solidFill>
              <a:srgbClr val="374C4F"/>
            </a:solidFill>
          </p:grpSpPr>
          <p:sp>
            <p:nvSpPr>
              <p:cNvPr id="20" name="流程图: 决策 19">
                <a:extLst>
                  <a:ext uri="{FF2B5EF4-FFF2-40B4-BE49-F238E27FC236}">
                    <a16:creationId xmlns:a16="http://schemas.microsoft.com/office/drawing/2014/main" id="{55CDDCFF-3F07-4AAA-9067-30F11D691159}"/>
                  </a:ext>
                </a:extLst>
              </p:cNvPr>
              <p:cNvSpPr/>
              <p:nvPr/>
            </p:nvSpPr>
            <p:spPr>
              <a:xfrm>
                <a:off x="8877761" y="5252228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流程图: 决策 20">
                <a:extLst>
                  <a:ext uri="{FF2B5EF4-FFF2-40B4-BE49-F238E27FC236}">
                    <a16:creationId xmlns:a16="http://schemas.microsoft.com/office/drawing/2014/main" id="{B0034EB3-CA58-40A0-8432-8D177AEFFA7D}"/>
                  </a:ext>
                </a:extLst>
              </p:cNvPr>
              <p:cNvSpPr/>
              <p:nvPr/>
            </p:nvSpPr>
            <p:spPr>
              <a:xfrm>
                <a:off x="8673340" y="5252228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流程图: 决策 21">
                <a:extLst>
                  <a:ext uri="{FF2B5EF4-FFF2-40B4-BE49-F238E27FC236}">
                    <a16:creationId xmlns:a16="http://schemas.microsoft.com/office/drawing/2014/main" id="{813A2E98-33A3-4A2F-969C-E5FAAC498933}"/>
                  </a:ext>
                </a:extLst>
              </p:cNvPr>
              <p:cNvSpPr/>
              <p:nvPr/>
            </p:nvSpPr>
            <p:spPr>
              <a:xfrm>
                <a:off x="8468919" y="5250541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流程图: 决策 22">
                <a:extLst>
                  <a:ext uri="{FF2B5EF4-FFF2-40B4-BE49-F238E27FC236}">
                    <a16:creationId xmlns:a16="http://schemas.microsoft.com/office/drawing/2014/main" id="{6C625C41-2A04-48B9-8E3B-877CC2D0048E}"/>
                  </a:ext>
                </a:extLst>
              </p:cNvPr>
              <p:cNvSpPr/>
              <p:nvPr/>
            </p:nvSpPr>
            <p:spPr>
              <a:xfrm>
                <a:off x="8261431" y="5248854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4" name="流程图: 决策 23">
                <a:extLst>
                  <a:ext uri="{FF2B5EF4-FFF2-40B4-BE49-F238E27FC236}">
                    <a16:creationId xmlns:a16="http://schemas.microsoft.com/office/drawing/2014/main" id="{59052C1C-2EDD-45C6-A20D-BB2FB7762B54}"/>
                  </a:ext>
                </a:extLst>
              </p:cNvPr>
              <p:cNvSpPr/>
              <p:nvPr/>
            </p:nvSpPr>
            <p:spPr>
              <a:xfrm>
                <a:off x="8053943" y="5255602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流程图: 决策 24">
                <a:extLst>
                  <a:ext uri="{FF2B5EF4-FFF2-40B4-BE49-F238E27FC236}">
                    <a16:creationId xmlns:a16="http://schemas.microsoft.com/office/drawing/2014/main" id="{769BF8A3-EBF0-49C6-BDE7-19F022CA041D}"/>
                  </a:ext>
                </a:extLst>
              </p:cNvPr>
              <p:cNvSpPr/>
              <p:nvPr/>
            </p:nvSpPr>
            <p:spPr>
              <a:xfrm>
                <a:off x="7852589" y="5255602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7" name="流程图: 决策 26">
                <a:extLst>
                  <a:ext uri="{FF2B5EF4-FFF2-40B4-BE49-F238E27FC236}">
                    <a16:creationId xmlns:a16="http://schemas.microsoft.com/office/drawing/2014/main" id="{FCA1ED22-34CD-4CD8-8534-DD13B1D7FC5D}"/>
                  </a:ext>
                </a:extLst>
              </p:cNvPr>
              <p:cNvSpPr/>
              <p:nvPr/>
            </p:nvSpPr>
            <p:spPr>
              <a:xfrm>
                <a:off x="7638967" y="5248854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A9747A7F-2A71-4108-97A7-E52036247EC3}"/>
                </a:ext>
              </a:extLst>
            </p:cNvPr>
            <p:cNvGrpSpPr/>
            <p:nvPr/>
          </p:nvGrpSpPr>
          <p:grpSpPr>
            <a:xfrm>
              <a:off x="538872" y="1328193"/>
              <a:ext cx="1443215" cy="143710"/>
              <a:chOff x="7638967" y="5248854"/>
              <a:chExt cx="1443215" cy="143710"/>
            </a:xfrm>
            <a:solidFill>
              <a:srgbClr val="CFBBB5"/>
            </a:solidFill>
          </p:grpSpPr>
          <p:sp>
            <p:nvSpPr>
              <p:cNvPr id="8" name="流程图: 决策 7">
                <a:extLst>
                  <a:ext uri="{FF2B5EF4-FFF2-40B4-BE49-F238E27FC236}">
                    <a16:creationId xmlns:a16="http://schemas.microsoft.com/office/drawing/2014/main" id="{3BDCB1C7-D62C-4DB5-A194-8247BC1F893E}"/>
                  </a:ext>
                </a:extLst>
              </p:cNvPr>
              <p:cNvSpPr/>
              <p:nvPr/>
            </p:nvSpPr>
            <p:spPr>
              <a:xfrm>
                <a:off x="8877761" y="5252228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流程图: 决策 8">
                <a:extLst>
                  <a:ext uri="{FF2B5EF4-FFF2-40B4-BE49-F238E27FC236}">
                    <a16:creationId xmlns:a16="http://schemas.microsoft.com/office/drawing/2014/main" id="{D15B57EB-1FCE-4D54-AD34-2649F33A6E81}"/>
                  </a:ext>
                </a:extLst>
              </p:cNvPr>
              <p:cNvSpPr/>
              <p:nvPr/>
            </p:nvSpPr>
            <p:spPr>
              <a:xfrm>
                <a:off x="8673340" y="5252228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流程图: 决策 9">
                <a:extLst>
                  <a:ext uri="{FF2B5EF4-FFF2-40B4-BE49-F238E27FC236}">
                    <a16:creationId xmlns:a16="http://schemas.microsoft.com/office/drawing/2014/main" id="{44E583B7-206D-424B-9DFD-BA54FF962F0B}"/>
                  </a:ext>
                </a:extLst>
              </p:cNvPr>
              <p:cNvSpPr/>
              <p:nvPr/>
            </p:nvSpPr>
            <p:spPr>
              <a:xfrm>
                <a:off x="8468919" y="5250541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1" name="流程图: 决策 10">
                <a:extLst>
                  <a:ext uri="{FF2B5EF4-FFF2-40B4-BE49-F238E27FC236}">
                    <a16:creationId xmlns:a16="http://schemas.microsoft.com/office/drawing/2014/main" id="{AFD65855-A90D-4FC1-9DA6-3B96D4882C0E}"/>
                  </a:ext>
                </a:extLst>
              </p:cNvPr>
              <p:cNvSpPr/>
              <p:nvPr/>
            </p:nvSpPr>
            <p:spPr>
              <a:xfrm>
                <a:off x="8261431" y="5248854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2" name="流程图: 决策 11">
                <a:extLst>
                  <a:ext uri="{FF2B5EF4-FFF2-40B4-BE49-F238E27FC236}">
                    <a16:creationId xmlns:a16="http://schemas.microsoft.com/office/drawing/2014/main" id="{A8199425-8120-46AC-AF84-0B1C7EC757F7}"/>
                  </a:ext>
                </a:extLst>
              </p:cNvPr>
              <p:cNvSpPr/>
              <p:nvPr/>
            </p:nvSpPr>
            <p:spPr>
              <a:xfrm>
                <a:off x="8053943" y="5255602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流程图: 决策 12">
                <a:extLst>
                  <a:ext uri="{FF2B5EF4-FFF2-40B4-BE49-F238E27FC236}">
                    <a16:creationId xmlns:a16="http://schemas.microsoft.com/office/drawing/2014/main" id="{333018E7-1415-4C26-8015-DF3E4924BB80}"/>
                  </a:ext>
                </a:extLst>
              </p:cNvPr>
              <p:cNvSpPr/>
              <p:nvPr/>
            </p:nvSpPr>
            <p:spPr>
              <a:xfrm>
                <a:off x="7852589" y="5255602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流程图: 决策 13">
                <a:extLst>
                  <a:ext uri="{FF2B5EF4-FFF2-40B4-BE49-F238E27FC236}">
                    <a16:creationId xmlns:a16="http://schemas.microsoft.com/office/drawing/2014/main" id="{FDD0FE91-77FF-4CB8-B770-400BCB3468A8}"/>
                  </a:ext>
                </a:extLst>
              </p:cNvPr>
              <p:cNvSpPr/>
              <p:nvPr/>
            </p:nvSpPr>
            <p:spPr>
              <a:xfrm>
                <a:off x="7638967" y="5248854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31" name="矩形 30">
            <a:extLst>
              <a:ext uri="{FF2B5EF4-FFF2-40B4-BE49-F238E27FC236}">
                <a16:creationId xmlns:a16="http://schemas.microsoft.com/office/drawing/2014/main" id="{F14E8D1C-7BED-42CE-9699-C567E3B8B90C}"/>
              </a:ext>
            </a:extLst>
          </p:cNvPr>
          <p:cNvSpPr/>
          <p:nvPr/>
        </p:nvSpPr>
        <p:spPr>
          <a:xfrm>
            <a:off x="488274" y="4296793"/>
            <a:ext cx="8898092" cy="1982151"/>
          </a:xfrm>
          <a:prstGeom prst="rect">
            <a:avLst/>
          </a:prstGeom>
          <a:solidFill>
            <a:srgbClr val="DBCCC7">
              <a:alpha val="9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3AE2836D-1064-40EB-8973-EC1CE964E58E}"/>
              </a:ext>
            </a:extLst>
          </p:cNvPr>
          <p:cNvSpPr txBox="1"/>
          <p:nvPr/>
        </p:nvSpPr>
        <p:spPr>
          <a:xfrm>
            <a:off x="494481" y="4837011"/>
            <a:ext cx="8898092" cy="315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100"/>
              </a:spcAft>
              <a:buFont typeface="Wingdings" panose="05000000000000000000" pitchFamily="2" charset="2"/>
              <a:buChar char="w"/>
            </a:pPr>
            <a:r>
              <a:rPr lang="en-US" altLang="zh-CN" sz="1450" dirty="0">
                <a:solidFill>
                  <a:srgbClr val="24413F"/>
                </a:solidFill>
              </a:rPr>
              <a:t>https://www.statista.com/topics/5945/coffee-market-worldwide/#topicHeader__wrapper</a:t>
            </a:r>
            <a:endParaRPr lang="zh-CN" altLang="en-US" sz="1450" dirty="0">
              <a:solidFill>
                <a:srgbClr val="2441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3382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7419A3F3-1D82-4C89-A4F7-B8C12C5E9D9D}"/>
              </a:ext>
            </a:extLst>
          </p:cNvPr>
          <p:cNvSpPr/>
          <p:nvPr/>
        </p:nvSpPr>
        <p:spPr>
          <a:xfrm rot="10800000">
            <a:off x="-1" y="0"/>
            <a:ext cx="9896667" cy="4815191"/>
          </a:xfrm>
          <a:custGeom>
            <a:avLst/>
            <a:gdLst>
              <a:gd name="connsiteX0" fmla="*/ 5006843 w 9896668"/>
              <a:gd name="connsiteY0" fmla="*/ 204 h 3865531"/>
              <a:gd name="connsiteX1" fmla="*/ 6297360 w 9896668"/>
              <a:gd name="connsiteY1" fmla="*/ 510861 h 3865531"/>
              <a:gd name="connsiteX2" fmla="*/ 8933249 w 9896668"/>
              <a:gd name="connsiteY2" fmla="*/ 879483 h 3865531"/>
              <a:gd name="connsiteX3" fmla="*/ 9802259 w 9896668"/>
              <a:gd name="connsiteY3" fmla="*/ 1049867 h 3865531"/>
              <a:gd name="connsiteX4" fmla="*/ 9896668 w 9896668"/>
              <a:gd name="connsiteY4" fmla="*/ 1125522 h 3865531"/>
              <a:gd name="connsiteX5" fmla="*/ 9896668 w 9896668"/>
              <a:gd name="connsiteY5" fmla="*/ 3865531 h 3865531"/>
              <a:gd name="connsiteX6" fmla="*/ 30789 w 9896668"/>
              <a:gd name="connsiteY6" fmla="*/ 3865531 h 3865531"/>
              <a:gd name="connsiteX7" fmla="*/ 19755 w 9896668"/>
              <a:gd name="connsiteY7" fmla="*/ 3822851 h 3865531"/>
              <a:gd name="connsiteX8" fmla="*/ 27793 w 9896668"/>
              <a:gd name="connsiteY8" fmla="*/ 3359801 h 3865531"/>
              <a:gd name="connsiteX9" fmla="*/ 1314692 w 9896668"/>
              <a:gd name="connsiteY9" fmla="*/ 2236446 h 3865531"/>
              <a:gd name="connsiteX10" fmla="*/ 1737204 w 9896668"/>
              <a:gd name="connsiteY10" fmla="*/ 1324842 h 3865531"/>
              <a:gd name="connsiteX11" fmla="*/ 3391025 w 9896668"/>
              <a:gd name="connsiteY11" fmla="*/ 1094375 h 3865531"/>
              <a:gd name="connsiteX12" fmla="*/ 4508601 w 9896668"/>
              <a:gd name="connsiteY12" fmla="*/ 71897 h 3865531"/>
              <a:gd name="connsiteX13" fmla="*/ 5006843 w 9896668"/>
              <a:gd name="connsiteY13" fmla="*/ 204 h 3865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896668" h="3865531">
                <a:moveTo>
                  <a:pt x="5006843" y="204"/>
                </a:moveTo>
                <a:cubicBezTo>
                  <a:pt x="5504598" y="-6961"/>
                  <a:pt x="5984364" y="175405"/>
                  <a:pt x="6297360" y="510861"/>
                </a:cubicBezTo>
                <a:cubicBezTo>
                  <a:pt x="7164362" y="-8329"/>
                  <a:pt x="8353420" y="157885"/>
                  <a:pt x="8933249" y="879483"/>
                </a:cubicBezTo>
                <a:cubicBezTo>
                  <a:pt x="9251901" y="824176"/>
                  <a:pt x="9567528" y="892784"/>
                  <a:pt x="9802259" y="1049867"/>
                </a:cubicBezTo>
                <a:lnTo>
                  <a:pt x="9896668" y="1125522"/>
                </a:lnTo>
                <a:lnTo>
                  <a:pt x="9896668" y="3865531"/>
                </a:lnTo>
                <a:lnTo>
                  <a:pt x="30789" y="3865531"/>
                </a:lnTo>
                <a:lnTo>
                  <a:pt x="19755" y="3822851"/>
                </a:lnTo>
                <a:cubicBezTo>
                  <a:pt x="-8717" y="3671727"/>
                  <a:pt x="-6733" y="3515262"/>
                  <a:pt x="27793" y="3359801"/>
                </a:cubicBezTo>
                <a:cubicBezTo>
                  <a:pt x="150184" y="2808667"/>
                  <a:pt x="658796" y="2364680"/>
                  <a:pt x="1314692" y="2236446"/>
                </a:cubicBezTo>
                <a:cubicBezTo>
                  <a:pt x="1292644" y="1899819"/>
                  <a:pt x="1446819" y="1567446"/>
                  <a:pt x="1737204" y="1324842"/>
                </a:cubicBezTo>
                <a:cubicBezTo>
                  <a:pt x="2178414" y="956188"/>
                  <a:pt x="2848650" y="862842"/>
                  <a:pt x="3391025" y="1094375"/>
                </a:cubicBezTo>
                <a:cubicBezTo>
                  <a:pt x="3525037" y="616830"/>
                  <a:pt x="3950533" y="227568"/>
                  <a:pt x="4508601" y="71897"/>
                </a:cubicBezTo>
                <a:cubicBezTo>
                  <a:pt x="4673007" y="26040"/>
                  <a:pt x="4840925" y="2593"/>
                  <a:pt x="5006843" y="204"/>
                </a:cubicBezTo>
                <a:close/>
              </a:path>
            </a:pathLst>
          </a:custGeom>
          <a:solidFill>
            <a:srgbClr val="374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54F4BDC4-F625-4AD2-BCE9-6716C78365D8}"/>
              </a:ext>
            </a:extLst>
          </p:cNvPr>
          <p:cNvSpPr/>
          <p:nvPr/>
        </p:nvSpPr>
        <p:spPr>
          <a:xfrm rot="10800000">
            <a:off x="0" y="-1"/>
            <a:ext cx="9241277" cy="3910519"/>
          </a:xfrm>
          <a:custGeom>
            <a:avLst/>
            <a:gdLst>
              <a:gd name="connsiteX0" fmla="*/ 5006843 w 9896668"/>
              <a:gd name="connsiteY0" fmla="*/ 204 h 3865531"/>
              <a:gd name="connsiteX1" fmla="*/ 6297360 w 9896668"/>
              <a:gd name="connsiteY1" fmla="*/ 510861 h 3865531"/>
              <a:gd name="connsiteX2" fmla="*/ 8933249 w 9896668"/>
              <a:gd name="connsiteY2" fmla="*/ 879483 h 3865531"/>
              <a:gd name="connsiteX3" fmla="*/ 9802259 w 9896668"/>
              <a:gd name="connsiteY3" fmla="*/ 1049867 h 3865531"/>
              <a:gd name="connsiteX4" fmla="*/ 9896668 w 9896668"/>
              <a:gd name="connsiteY4" fmla="*/ 1125522 h 3865531"/>
              <a:gd name="connsiteX5" fmla="*/ 9896668 w 9896668"/>
              <a:gd name="connsiteY5" fmla="*/ 3865531 h 3865531"/>
              <a:gd name="connsiteX6" fmla="*/ 30789 w 9896668"/>
              <a:gd name="connsiteY6" fmla="*/ 3865531 h 3865531"/>
              <a:gd name="connsiteX7" fmla="*/ 19755 w 9896668"/>
              <a:gd name="connsiteY7" fmla="*/ 3822851 h 3865531"/>
              <a:gd name="connsiteX8" fmla="*/ 27793 w 9896668"/>
              <a:gd name="connsiteY8" fmla="*/ 3359801 h 3865531"/>
              <a:gd name="connsiteX9" fmla="*/ 1314692 w 9896668"/>
              <a:gd name="connsiteY9" fmla="*/ 2236446 h 3865531"/>
              <a:gd name="connsiteX10" fmla="*/ 1737204 w 9896668"/>
              <a:gd name="connsiteY10" fmla="*/ 1324842 h 3865531"/>
              <a:gd name="connsiteX11" fmla="*/ 3391025 w 9896668"/>
              <a:gd name="connsiteY11" fmla="*/ 1094375 h 3865531"/>
              <a:gd name="connsiteX12" fmla="*/ 4508601 w 9896668"/>
              <a:gd name="connsiteY12" fmla="*/ 71897 h 3865531"/>
              <a:gd name="connsiteX13" fmla="*/ 5006843 w 9896668"/>
              <a:gd name="connsiteY13" fmla="*/ 204 h 3865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896668" h="3865531">
                <a:moveTo>
                  <a:pt x="5006843" y="204"/>
                </a:moveTo>
                <a:cubicBezTo>
                  <a:pt x="5504598" y="-6961"/>
                  <a:pt x="5984364" y="175405"/>
                  <a:pt x="6297360" y="510861"/>
                </a:cubicBezTo>
                <a:cubicBezTo>
                  <a:pt x="7164362" y="-8329"/>
                  <a:pt x="8353420" y="157885"/>
                  <a:pt x="8933249" y="879483"/>
                </a:cubicBezTo>
                <a:cubicBezTo>
                  <a:pt x="9251901" y="824176"/>
                  <a:pt x="9567528" y="892784"/>
                  <a:pt x="9802259" y="1049867"/>
                </a:cubicBezTo>
                <a:lnTo>
                  <a:pt x="9896668" y="1125522"/>
                </a:lnTo>
                <a:lnTo>
                  <a:pt x="9896668" y="3865531"/>
                </a:lnTo>
                <a:lnTo>
                  <a:pt x="30789" y="3865531"/>
                </a:lnTo>
                <a:lnTo>
                  <a:pt x="19755" y="3822851"/>
                </a:lnTo>
                <a:cubicBezTo>
                  <a:pt x="-8717" y="3671727"/>
                  <a:pt x="-6733" y="3515262"/>
                  <a:pt x="27793" y="3359801"/>
                </a:cubicBezTo>
                <a:cubicBezTo>
                  <a:pt x="150184" y="2808667"/>
                  <a:pt x="658796" y="2364680"/>
                  <a:pt x="1314692" y="2236446"/>
                </a:cubicBezTo>
                <a:cubicBezTo>
                  <a:pt x="1292644" y="1899819"/>
                  <a:pt x="1446819" y="1567446"/>
                  <a:pt x="1737204" y="1324842"/>
                </a:cubicBezTo>
                <a:cubicBezTo>
                  <a:pt x="2178414" y="956188"/>
                  <a:pt x="2848650" y="862842"/>
                  <a:pt x="3391025" y="1094375"/>
                </a:cubicBezTo>
                <a:cubicBezTo>
                  <a:pt x="3525037" y="616830"/>
                  <a:pt x="3950533" y="227568"/>
                  <a:pt x="4508601" y="71897"/>
                </a:cubicBezTo>
                <a:cubicBezTo>
                  <a:pt x="4673007" y="26040"/>
                  <a:pt x="4840925" y="2593"/>
                  <a:pt x="5006843" y="204"/>
                </a:cubicBezTo>
                <a:close/>
              </a:path>
            </a:pathLst>
          </a:custGeom>
          <a:solidFill>
            <a:srgbClr val="BB7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B7D8341-13BD-4C6B-8425-09A44843BA8B}"/>
              </a:ext>
            </a:extLst>
          </p:cNvPr>
          <p:cNvSpPr txBox="1"/>
          <p:nvPr/>
        </p:nvSpPr>
        <p:spPr>
          <a:xfrm>
            <a:off x="2136089" y="1718409"/>
            <a:ext cx="56244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17"/>
            <a:r>
              <a:rPr lang="en-US" altLang="zh-CN" sz="6000" b="1" spc="400" dirty="0">
                <a:solidFill>
                  <a:srgbClr val="E5DAD7"/>
                </a:solidFill>
                <a:latin typeface="Lato Black" charset="0"/>
                <a:ea typeface="Lato Black" charset="0"/>
                <a:cs typeface="Lato Black" charset="0"/>
              </a:rPr>
              <a:t>THANKS FOR LISTENING</a:t>
            </a:r>
          </a:p>
        </p:txBody>
      </p:sp>
      <p:sp>
        <p:nvSpPr>
          <p:cNvPr id="22" name="TextBox 15">
            <a:extLst>
              <a:ext uri="{FF2B5EF4-FFF2-40B4-BE49-F238E27FC236}">
                <a16:creationId xmlns:a16="http://schemas.microsoft.com/office/drawing/2014/main" id="{DE9E5569-A6B9-4338-A2B2-7E65CC9162A4}"/>
              </a:ext>
            </a:extLst>
          </p:cNvPr>
          <p:cNvSpPr txBox="1"/>
          <p:nvPr/>
        </p:nvSpPr>
        <p:spPr>
          <a:xfrm flipH="1">
            <a:off x="3956352" y="4284621"/>
            <a:ext cx="1814313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altLang="zh-CN" sz="1700" b="1" i="1" dirty="0">
                <a:solidFill>
                  <a:schemeClr val="bg1">
                    <a:lumMod val="75000"/>
                  </a:schemeClr>
                </a:solidFill>
                <a:latin typeface="Montserrat Hairline" charset="0"/>
              </a:rPr>
              <a:t>Q&amp;A</a:t>
            </a:r>
          </a:p>
          <a:p>
            <a:pPr algn="ctr" defTabSz="742434"/>
            <a:endParaRPr lang="en-US" altLang="zh-CN" sz="1700" b="1" i="1" dirty="0">
              <a:solidFill>
                <a:srgbClr val="696969"/>
              </a:solidFill>
              <a:latin typeface="Montserrat Hairline" charset="0"/>
            </a:endParaRPr>
          </a:p>
          <a:p>
            <a:pPr algn="ctr" defTabSz="742434"/>
            <a:r>
              <a:rPr lang="en-US" altLang="zh-CN" sz="1700" b="1" i="1" dirty="0">
                <a:solidFill>
                  <a:srgbClr val="696969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GROUP 8 + Title</a:t>
            </a:r>
            <a:endParaRPr lang="en-US" sz="1700" b="1" i="1" dirty="0">
              <a:solidFill>
                <a:srgbClr val="696969"/>
              </a:solidFill>
              <a:latin typeface="Montserrat Hairline" charset="0"/>
              <a:ea typeface="Montserrat Hairline" charset="0"/>
              <a:cs typeface="Montserrat Hairline" charset="0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EA621A6-EFF0-4082-84A7-3FEE3955C0C9}"/>
              </a:ext>
            </a:extLst>
          </p:cNvPr>
          <p:cNvGrpSpPr/>
          <p:nvPr/>
        </p:nvGrpSpPr>
        <p:grpSpPr>
          <a:xfrm>
            <a:off x="4133022" y="4644008"/>
            <a:ext cx="1460971" cy="171184"/>
            <a:chOff x="521116" y="1328193"/>
            <a:chExt cx="1460971" cy="171184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C9B8D2FE-B289-4CC3-AE17-DD5E545C9090}"/>
                </a:ext>
              </a:extLst>
            </p:cNvPr>
            <p:cNvGrpSpPr/>
            <p:nvPr/>
          </p:nvGrpSpPr>
          <p:grpSpPr>
            <a:xfrm>
              <a:off x="521116" y="1355667"/>
              <a:ext cx="1443215" cy="143710"/>
              <a:chOff x="7638967" y="5248854"/>
              <a:chExt cx="1443215" cy="143710"/>
            </a:xfrm>
            <a:solidFill>
              <a:srgbClr val="374C4F"/>
            </a:solidFill>
          </p:grpSpPr>
          <p:sp>
            <p:nvSpPr>
              <p:cNvPr id="24" name="流程图: 决策 23">
                <a:extLst>
                  <a:ext uri="{FF2B5EF4-FFF2-40B4-BE49-F238E27FC236}">
                    <a16:creationId xmlns:a16="http://schemas.microsoft.com/office/drawing/2014/main" id="{94F36280-CD4F-4A8B-BC92-1E95F4628958}"/>
                  </a:ext>
                </a:extLst>
              </p:cNvPr>
              <p:cNvSpPr/>
              <p:nvPr/>
            </p:nvSpPr>
            <p:spPr>
              <a:xfrm>
                <a:off x="8877761" y="5252228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流程图: 决策 24">
                <a:extLst>
                  <a:ext uri="{FF2B5EF4-FFF2-40B4-BE49-F238E27FC236}">
                    <a16:creationId xmlns:a16="http://schemas.microsoft.com/office/drawing/2014/main" id="{4F25D8EA-175B-44DB-9EA1-7A06AC37127C}"/>
                  </a:ext>
                </a:extLst>
              </p:cNvPr>
              <p:cNvSpPr/>
              <p:nvPr/>
            </p:nvSpPr>
            <p:spPr>
              <a:xfrm>
                <a:off x="8673340" y="5252228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流程图: 决策 25">
                <a:extLst>
                  <a:ext uri="{FF2B5EF4-FFF2-40B4-BE49-F238E27FC236}">
                    <a16:creationId xmlns:a16="http://schemas.microsoft.com/office/drawing/2014/main" id="{73D76563-80B6-42D7-89C5-627AAA5A7251}"/>
                  </a:ext>
                </a:extLst>
              </p:cNvPr>
              <p:cNvSpPr/>
              <p:nvPr/>
            </p:nvSpPr>
            <p:spPr>
              <a:xfrm>
                <a:off x="8468919" y="5250541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7" name="流程图: 决策 26">
                <a:extLst>
                  <a:ext uri="{FF2B5EF4-FFF2-40B4-BE49-F238E27FC236}">
                    <a16:creationId xmlns:a16="http://schemas.microsoft.com/office/drawing/2014/main" id="{37831DB8-BA23-4133-A94D-BA4C72915175}"/>
                  </a:ext>
                </a:extLst>
              </p:cNvPr>
              <p:cNvSpPr/>
              <p:nvPr/>
            </p:nvSpPr>
            <p:spPr>
              <a:xfrm>
                <a:off x="8261431" y="5248854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8" name="流程图: 决策 27">
                <a:extLst>
                  <a:ext uri="{FF2B5EF4-FFF2-40B4-BE49-F238E27FC236}">
                    <a16:creationId xmlns:a16="http://schemas.microsoft.com/office/drawing/2014/main" id="{EFC7F8B6-51A6-4501-9DD2-303A8F6155A6}"/>
                  </a:ext>
                </a:extLst>
              </p:cNvPr>
              <p:cNvSpPr/>
              <p:nvPr/>
            </p:nvSpPr>
            <p:spPr>
              <a:xfrm>
                <a:off x="8053943" y="5255602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流程图: 决策 28">
                <a:extLst>
                  <a:ext uri="{FF2B5EF4-FFF2-40B4-BE49-F238E27FC236}">
                    <a16:creationId xmlns:a16="http://schemas.microsoft.com/office/drawing/2014/main" id="{877BE805-1B86-48DA-BC9F-52039E35BF50}"/>
                  </a:ext>
                </a:extLst>
              </p:cNvPr>
              <p:cNvSpPr/>
              <p:nvPr/>
            </p:nvSpPr>
            <p:spPr>
              <a:xfrm>
                <a:off x="7852589" y="5255602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0" name="流程图: 决策 29">
                <a:extLst>
                  <a:ext uri="{FF2B5EF4-FFF2-40B4-BE49-F238E27FC236}">
                    <a16:creationId xmlns:a16="http://schemas.microsoft.com/office/drawing/2014/main" id="{8CDA97B4-D712-4372-8156-66C5F8A5C5DF}"/>
                  </a:ext>
                </a:extLst>
              </p:cNvPr>
              <p:cNvSpPr/>
              <p:nvPr/>
            </p:nvSpPr>
            <p:spPr>
              <a:xfrm>
                <a:off x="7638967" y="5248854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489A5245-D827-4E29-9A6D-8D6167B05C6A}"/>
                </a:ext>
              </a:extLst>
            </p:cNvPr>
            <p:cNvGrpSpPr/>
            <p:nvPr/>
          </p:nvGrpSpPr>
          <p:grpSpPr>
            <a:xfrm>
              <a:off x="538872" y="1328193"/>
              <a:ext cx="1443215" cy="143710"/>
              <a:chOff x="7638967" y="5248854"/>
              <a:chExt cx="1443215" cy="143710"/>
            </a:xfrm>
            <a:solidFill>
              <a:srgbClr val="CFBBB5"/>
            </a:solidFill>
          </p:grpSpPr>
          <p:sp>
            <p:nvSpPr>
              <p:cNvPr id="13" name="流程图: 决策 12">
                <a:extLst>
                  <a:ext uri="{FF2B5EF4-FFF2-40B4-BE49-F238E27FC236}">
                    <a16:creationId xmlns:a16="http://schemas.microsoft.com/office/drawing/2014/main" id="{3095F553-8E18-4965-8278-A5F254B85C28}"/>
                  </a:ext>
                </a:extLst>
              </p:cNvPr>
              <p:cNvSpPr/>
              <p:nvPr/>
            </p:nvSpPr>
            <p:spPr>
              <a:xfrm>
                <a:off x="8877761" y="5252228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流程图: 决策 13">
                <a:extLst>
                  <a:ext uri="{FF2B5EF4-FFF2-40B4-BE49-F238E27FC236}">
                    <a16:creationId xmlns:a16="http://schemas.microsoft.com/office/drawing/2014/main" id="{A111398D-6010-44BF-A1F8-94E5D73FDE0C}"/>
                  </a:ext>
                </a:extLst>
              </p:cNvPr>
              <p:cNvSpPr/>
              <p:nvPr/>
            </p:nvSpPr>
            <p:spPr>
              <a:xfrm>
                <a:off x="8673340" y="5252228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流程图: 决策 14">
                <a:extLst>
                  <a:ext uri="{FF2B5EF4-FFF2-40B4-BE49-F238E27FC236}">
                    <a16:creationId xmlns:a16="http://schemas.microsoft.com/office/drawing/2014/main" id="{FB6B1633-7935-47A8-A679-84C749629832}"/>
                  </a:ext>
                </a:extLst>
              </p:cNvPr>
              <p:cNvSpPr/>
              <p:nvPr/>
            </p:nvSpPr>
            <p:spPr>
              <a:xfrm>
                <a:off x="8468919" y="5250541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6" name="流程图: 决策 15">
                <a:extLst>
                  <a:ext uri="{FF2B5EF4-FFF2-40B4-BE49-F238E27FC236}">
                    <a16:creationId xmlns:a16="http://schemas.microsoft.com/office/drawing/2014/main" id="{26837815-A48A-4B8D-8507-E9298FAEAD4D}"/>
                  </a:ext>
                </a:extLst>
              </p:cNvPr>
              <p:cNvSpPr/>
              <p:nvPr/>
            </p:nvSpPr>
            <p:spPr>
              <a:xfrm>
                <a:off x="8261431" y="5248854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流程图: 决策 19">
                <a:extLst>
                  <a:ext uri="{FF2B5EF4-FFF2-40B4-BE49-F238E27FC236}">
                    <a16:creationId xmlns:a16="http://schemas.microsoft.com/office/drawing/2014/main" id="{23E56586-1837-40E5-BE68-56EC52AB6143}"/>
                  </a:ext>
                </a:extLst>
              </p:cNvPr>
              <p:cNvSpPr/>
              <p:nvPr/>
            </p:nvSpPr>
            <p:spPr>
              <a:xfrm>
                <a:off x="8053943" y="5255602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流程图: 决策 20">
                <a:extLst>
                  <a:ext uri="{FF2B5EF4-FFF2-40B4-BE49-F238E27FC236}">
                    <a16:creationId xmlns:a16="http://schemas.microsoft.com/office/drawing/2014/main" id="{E2A77B40-8E1F-4D8A-971F-F2A91A04CED6}"/>
                  </a:ext>
                </a:extLst>
              </p:cNvPr>
              <p:cNvSpPr/>
              <p:nvPr/>
            </p:nvSpPr>
            <p:spPr>
              <a:xfrm>
                <a:off x="7852589" y="5255602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流程图: 决策 22">
                <a:extLst>
                  <a:ext uri="{FF2B5EF4-FFF2-40B4-BE49-F238E27FC236}">
                    <a16:creationId xmlns:a16="http://schemas.microsoft.com/office/drawing/2014/main" id="{B210E67B-E96F-4EBD-83D3-0CDD7D6DAAC6}"/>
                  </a:ext>
                </a:extLst>
              </p:cNvPr>
              <p:cNvSpPr/>
              <p:nvPr/>
            </p:nvSpPr>
            <p:spPr>
              <a:xfrm>
                <a:off x="7638967" y="5248854"/>
                <a:ext cx="204421" cy="136962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92446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247CC2F1-E1C0-4A8C-BB5F-1F3A621B0FDA}"/>
              </a:ext>
            </a:extLst>
          </p:cNvPr>
          <p:cNvSpPr txBox="1"/>
          <p:nvPr/>
        </p:nvSpPr>
        <p:spPr>
          <a:xfrm>
            <a:off x="342104" y="505633"/>
            <a:ext cx="578838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17"/>
            <a:r>
              <a:rPr lang="en-US" altLang="zh-CN" sz="4500" b="1" spc="400" dirty="0">
                <a:solidFill>
                  <a:srgbClr val="000000"/>
                </a:solidFill>
                <a:latin typeface="Lato Black" charset="0"/>
                <a:ea typeface="Lato Black" charset="0"/>
                <a:cs typeface="Lato Black" charset="0"/>
              </a:rPr>
              <a:t>INTRODUCTION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39EBC0C-29BF-46D6-A893-941AF6ABA54B}"/>
              </a:ext>
            </a:extLst>
          </p:cNvPr>
          <p:cNvGrpSpPr/>
          <p:nvPr/>
        </p:nvGrpSpPr>
        <p:grpSpPr>
          <a:xfrm>
            <a:off x="865876" y="1248719"/>
            <a:ext cx="1443215" cy="143710"/>
            <a:chOff x="7638967" y="5248854"/>
            <a:chExt cx="1443215" cy="143710"/>
          </a:xfrm>
          <a:solidFill>
            <a:srgbClr val="BB718B"/>
          </a:solidFill>
        </p:grpSpPr>
        <p:sp>
          <p:nvSpPr>
            <p:cNvPr id="14" name="流程图: 决策 13">
              <a:extLst>
                <a:ext uri="{FF2B5EF4-FFF2-40B4-BE49-F238E27FC236}">
                  <a16:creationId xmlns:a16="http://schemas.microsoft.com/office/drawing/2014/main" id="{D494FCC5-F3AE-4FC6-90D7-FB7309C0D6DD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流程图: 决策 14">
              <a:extLst>
                <a:ext uri="{FF2B5EF4-FFF2-40B4-BE49-F238E27FC236}">
                  <a16:creationId xmlns:a16="http://schemas.microsoft.com/office/drawing/2014/main" id="{F6CFA9A0-CAC2-4E22-965C-B7A3B788F2B9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流程图: 决策 15">
              <a:extLst>
                <a:ext uri="{FF2B5EF4-FFF2-40B4-BE49-F238E27FC236}">
                  <a16:creationId xmlns:a16="http://schemas.microsoft.com/office/drawing/2014/main" id="{D6583B01-5303-4425-9D0E-367A45B8E7CC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流程图: 决策 16">
              <a:extLst>
                <a:ext uri="{FF2B5EF4-FFF2-40B4-BE49-F238E27FC236}">
                  <a16:creationId xmlns:a16="http://schemas.microsoft.com/office/drawing/2014/main" id="{519425ED-D4F5-4146-9617-CD99F96CD2A3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流程图: 决策 17">
              <a:extLst>
                <a:ext uri="{FF2B5EF4-FFF2-40B4-BE49-F238E27FC236}">
                  <a16:creationId xmlns:a16="http://schemas.microsoft.com/office/drawing/2014/main" id="{77AD9073-6180-44D3-B926-57EC24F644F5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流程图: 决策 18">
              <a:extLst>
                <a:ext uri="{FF2B5EF4-FFF2-40B4-BE49-F238E27FC236}">
                  <a16:creationId xmlns:a16="http://schemas.microsoft.com/office/drawing/2014/main" id="{3630D763-2A69-46AC-848B-578AB79646C8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流程图: 决策 19">
              <a:extLst>
                <a:ext uri="{FF2B5EF4-FFF2-40B4-BE49-F238E27FC236}">
                  <a16:creationId xmlns:a16="http://schemas.microsoft.com/office/drawing/2014/main" id="{80A4D63D-0DCD-4FBB-957E-A563E58F4993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6C367DE1-8D65-454C-948A-7E755388EF17}"/>
              </a:ext>
            </a:extLst>
          </p:cNvPr>
          <p:cNvSpPr txBox="1"/>
          <p:nvPr/>
        </p:nvSpPr>
        <p:spPr>
          <a:xfrm>
            <a:off x="735923" y="1517844"/>
            <a:ext cx="5310313" cy="19543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sz="21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BACKGROUND</a:t>
            </a:r>
            <a:endParaRPr lang="zh-CN" altLang="zh-CN" sz="2100" b="1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lang="en-US" altLang="zh-CN" sz="2000" b="1" kern="0" dirty="0"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Data Source </a:t>
            </a:r>
            <a:r>
              <a:rPr lang="en-US" altLang="zh-CN" sz="2000" kern="0" dirty="0"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- </a:t>
            </a:r>
            <a:r>
              <a:rPr lang="en-US" altLang="zh-CN" sz="2000" dirty="0">
                <a:effectLst/>
                <a:latin typeface="Arial" panose="020B0604020202020204" pitchFamily="34" charset="0"/>
              </a:rPr>
              <a:t>Coffee Quality Institute (CQI)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w"/>
            </a:pPr>
            <a:r>
              <a:rPr lang="en-US" altLang="zh-CN" sz="2000" b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CQI</a:t>
            </a:r>
            <a:r>
              <a:rPr lang="en-US" altLang="zh-CN" sz="2000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is a </a:t>
            </a:r>
            <a:r>
              <a:rPr lang="en-US" altLang="zh-CN" sz="2000" i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non-profit organization</a:t>
            </a:r>
            <a:r>
              <a:rPr lang="en-US" altLang="zh-CN" sz="2000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dedicated to improving the lives of producers through research to improve the quality of coffee.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C5A101CB-079F-4469-AB3F-E44C94A28010}"/>
              </a:ext>
            </a:extLst>
          </p:cNvPr>
          <p:cNvSpPr txBox="1"/>
          <p:nvPr/>
        </p:nvSpPr>
        <p:spPr>
          <a:xfrm>
            <a:off x="735924" y="3544101"/>
            <a:ext cx="864777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spcBef>
                <a:spcPts val="600"/>
              </a:spcBef>
            </a:pPr>
            <a:r>
              <a:rPr lang="en-US" altLang="zh-CN" sz="21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DATA</a:t>
            </a:r>
            <a:endParaRPr lang="zh-CN" altLang="zh-CN" sz="2100" b="1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marL="342900" lvl="0" indent="-342900" algn="just">
              <a:spcBef>
                <a:spcPts val="600"/>
              </a:spcBef>
              <a:buFont typeface="Wingdings" panose="05000000000000000000" pitchFamily="2" charset="2"/>
              <a:buChar char="w"/>
            </a:pPr>
            <a:r>
              <a:rPr lang="en-US" altLang="zh-CN" sz="2000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Overall content - </a:t>
            </a:r>
            <a:r>
              <a:rPr lang="en-US" altLang="zh-CN" sz="20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F</a:t>
            </a:r>
            <a:r>
              <a:rPr lang="en-US" altLang="zh-CN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eatures of coffee and its production (including an </a:t>
            </a:r>
            <a:r>
              <a:rPr lang="en-US" altLang="zh-CN" sz="2000" i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overall q</a:t>
            </a:r>
            <a:r>
              <a:rPr lang="en-US" altLang="zh-CN" sz="2000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uality score </a:t>
            </a:r>
            <a:r>
              <a:rPr lang="en-US" altLang="zh-CN" sz="20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for the batch)</a:t>
            </a:r>
            <a:endParaRPr lang="en-US" altLang="zh-CN" sz="20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49" name="直角三角形 48">
            <a:extLst>
              <a:ext uri="{FF2B5EF4-FFF2-40B4-BE49-F238E27FC236}">
                <a16:creationId xmlns:a16="http://schemas.microsoft.com/office/drawing/2014/main" id="{8B8728CB-6424-4B3B-9206-3C83CD606BD7}"/>
              </a:ext>
            </a:extLst>
          </p:cNvPr>
          <p:cNvSpPr/>
          <p:nvPr/>
        </p:nvSpPr>
        <p:spPr>
          <a:xfrm rot="5400000">
            <a:off x="0" y="0"/>
            <a:ext cx="576470" cy="576470"/>
          </a:xfrm>
          <a:prstGeom prst="rtTriangle">
            <a:avLst/>
          </a:prstGeom>
          <a:solidFill>
            <a:srgbClr val="BB9D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B9D93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C0B6CCD-719D-4351-A8BC-6C277B966F4F}"/>
              </a:ext>
            </a:extLst>
          </p:cNvPr>
          <p:cNvSpPr txBox="1"/>
          <p:nvPr/>
        </p:nvSpPr>
        <p:spPr>
          <a:xfrm>
            <a:off x="735925" y="4692507"/>
            <a:ext cx="864777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en-US" altLang="zh-CN" sz="21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AIMs</a:t>
            </a:r>
          </a:p>
          <a:p>
            <a:pPr lvl="0">
              <a:spcBef>
                <a:spcPts val="600"/>
              </a:spcBef>
            </a:pPr>
            <a:r>
              <a:rPr lang="en-US" altLang="zh-CN" sz="2000" dirty="0">
                <a:effectLst/>
                <a:latin typeface="Arial" panose="020B0604020202020204" pitchFamily="34" charset="0"/>
              </a:rPr>
              <a:t>How do the different features of coffee affect whether a batch of coffee is of good or bad quality?</a:t>
            </a:r>
            <a:endParaRPr lang="zh-CN" altLang="zh-CN" sz="2000" b="1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27C6A69-2671-423C-9544-B32E0DDF3700}"/>
              </a:ext>
            </a:extLst>
          </p:cNvPr>
          <p:cNvSpPr txBox="1"/>
          <p:nvPr/>
        </p:nvSpPr>
        <p:spPr>
          <a:xfrm>
            <a:off x="735923" y="5862229"/>
            <a:ext cx="495465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en-US" altLang="zh-CN" sz="2100" b="1" kern="100" dirty="0" err="1"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Generalised</a:t>
            </a:r>
            <a:r>
              <a:rPr lang="en-US" altLang="zh-CN" sz="2100" b="1" kern="100" dirty="0"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Linear Model (GLM)</a:t>
            </a:r>
            <a:endParaRPr lang="zh-CN" altLang="zh-CN" sz="2100" b="1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  <p:pic>
        <p:nvPicPr>
          <p:cNvPr id="1028" name="Picture 4" descr="Coffee Quality Institute - Idealist">
            <a:extLst>
              <a:ext uri="{FF2B5EF4-FFF2-40B4-BE49-F238E27FC236}">
                <a16:creationId xmlns:a16="http://schemas.microsoft.com/office/drawing/2014/main" id="{1477EEE5-6BFD-4DB4-9547-66DBCFC93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347" y="1145197"/>
            <a:ext cx="2854422" cy="2547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0713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>
            <a:extLst>
              <a:ext uri="{FF2B5EF4-FFF2-40B4-BE49-F238E27FC236}">
                <a16:creationId xmlns:a16="http://schemas.microsoft.com/office/drawing/2014/main" id="{F3F190EA-EEF2-4E03-9014-8379A738C0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04"/>
          <a:stretch/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id="{F85315DA-6B5A-4144-9481-13226541986D}"/>
              </a:ext>
            </a:extLst>
          </p:cNvPr>
          <p:cNvSpPr/>
          <p:nvPr/>
        </p:nvSpPr>
        <p:spPr>
          <a:xfrm>
            <a:off x="-1" y="821094"/>
            <a:ext cx="9906000" cy="5169159"/>
          </a:xfrm>
          <a:prstGeom prst="rect">
            <a:avLst/>
          </a:prstGeom>
          <a:solidFill>
            <a:srgbClr val="F5F6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422240" y="2157920"/>
            <a:ext cx="3305649" cy="342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742434"/>
            <a:r>
              <a:rPr lang="en-US" sz="1625" b="1" spc="609" dirty="0">
                <a:solidFill>
                  <a:srgbClr val="000000"/>
                </a:solidFill>
                <a:latin typeface="Montserrat Semi" charset="0"/>
                <a:ea typeface="Montserrat Semi" charset="0"/>
                <a:cs typeface="Montserrat Semi" charset="0"/>
              </a:rPr>
              <a:t>GROUP8+TITLE HERE</a:t>
            </a:r>
          </a:p>
        </p:txBody>
      </p:sp>
      <p:sp>
        <p:nvSpPr>
          <p:cNvPr id="11" name="TextBox 10"/>
          <p:cNvSpPr txBox="1"/>
          <p:nvPr/>
        </p:nvSpPr>
        <p:spPr>
          <a:xfrm flipH="1">
            <a:off x="360993" y="3509806"/>
            <a:ext cx="2194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b="1" i="1" spc="122" dirty="0">
                <a:solidFill>
                  <a:srgbClr val="000000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EXPLANATORY ANALYSIS</a:t>
            </a:r>
          </a:p>
        </p:txBody>
      </p:sp>
      <p:sp>
        <p:nvSpPr>
          <p:cNvPr id="14" name="TextBox 13"/>
          <p:cNvSpPr txBox="1"/>
          <p:nvPr/>
        </p:nvSpPr>
        <p:spPr>
          <a:xfrm flipH="1">
            <a:off x="2007974" y="3231686"/>
            <a:ext cx="815438" cy="1586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sz="9709" spc="122" dirty="0">
                <a:solidFill>
                  <a:srgbClr val="BB9D93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/</a:t>
            </a:r>
          </a:p>
        </p:txBody>
      </p:sp>
      <p:sp>
        <p:nvSpPr>
          <p:cNvPr id="17" name="TextBox 16"/>
          <p:cNvSpPr txBox="1"/>
          <p:nvPr/>
        </p:nvSpPr>
        <p:spPr>
          <a:xfrm flipH="1">
            <a:off x="3586864" y="3231686"/>
            <a:ext cx="860913" cy="1586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sz="9709" spc="122" dirty="0">
                <a:solidFill>
                  <a:srgbClr val="7F7F7F">
                    <a:lumMod val="40000"/>
                    <a:lumOff val="60000"/>
                  </a:srgbClr>
                </a:solidFill>
                <a:latin typeface="Montserrat Hairline" charset="0"/>
                <a:ea typeface="Montserrat Hairline" charset="0"/>
                <a:cs typeface="Montserrat Hairline" charset="0"/>
              </a:rPr>
              <a:t>/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DE77745-EAD0-448B-A1F5-EBB423B40BF0}"/>
              </a:ext>
            </a:extLst>
          </p:cNvPr>
          <p:cNvSpPr txBox="1"/>
          <p:nvPr/>
        </p:nvSpPr>
        <p:spPr>
          <a:xfrm>
            <a:off x="3245890" y="1440887"/>
            <a:ext cx="36583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17"/>
            <a:r>
              <a:rPr lang="en-US" altLang="zh-CN" sz="4800" b="1" spc="400" dirty="0">
                <a:solidFill>
                  <a:srgbClr val="000000"/>
                </a:solidFill>
                <a:latin typeface="Lato Black" charset="0"/>
                <a:ea typeface="Lato Black" charset="0"/>
                <a:cs typeface="Lato Black" charset="0"/>
              </a:rPr>
              <a:t>OUTLINE</a:t>
            </a:r>
          </a:p>
        </p:txBody>
      </p:sp>
      <p:sp>
        <p:nvSpPr>
          <p:cNvPr id="40" name="TextBox 10">
            <a:extLst>
              <a:ext uri="{FF2B5EF4-FFF2-40B4-BE49-F238E27FC236}">
                <a16:creationId xmlns:a16="http://schemas.microsoft.com/office/drawing/2014/main" id="{BA8D5F7A-A75C-41F3-AA05-88BFD3DE0ECD}"/>
              </a:ext>
            </a:extLst>
          </p:cNvPr>
          <p:cNvSpPr txBox="1"/>
          <p:nvPr/>
        </p:nvSpPr>
        <p:spPr>
          <a:xfrm flipH="1">
            <a:off x="2221979" y="3495623"/>
            <a:ext cx="219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b="1" i="1" spc="122" dirty="0">
                <a:latin typeface="Montserrat Hairline" charset="0"/>
                <a:ea typeface="Montserrat Hairline" charset="0"/>
                <a:cs typeface="Montserrat Hairline" charset="0"/>
              </a:rPr>
              <a:t>METHOD</a:t>
            </a:r>
          </a:p>
        </p:txBody>
      </p:sp>
      <p:sp>
        <p:nvSpPr>
          <p:cNvPr id="41" name="TextBox 10">
            <a:extLst>
              <a:ext uri="{FF2B5EF4-FFF2-40B4-BE49-F238E27FC236}">
                <a16:creationId xmlns:a16="http://schemas.microsoft.com/office/drawing/2014/main" id="{107BC0BC-A110-4E1F-8581-A17CD993FFC6}"/>
              </a:ext>
            </a:extLst>
          </p:cNvPr>
          <p:cNvSpPr txBox="1"/>
          <p:nvPr/>
        </p:nvSpPr>
        <p:spPr>
          <a:xfrm flipH="1">
            <a:off x="3724480" y="3484337"/>
            <a:ext cx="219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b="1" i="1" spc="122" dirty="0">
                <a:latin typeface="Montserrat Hairline" charset="0"/>
                <a:ea typeface="Montserrat Hairline" charset="0"/>
                <a:cs typeface="Montserrat Hairline" charset="0"/>
              </a:rPr>
              <a:t>RESULT</a:t>
            </a:r>
          </a:p>
        </p:txBody>
      </p:sp>
      <p:sp>
        <p:nvSpPr>
          <p:cNvPr id="77" name="TextBox 15">
            <a:extLst>
              <a:ext uri="{FF2B5EF4-FFF2-40B4-BE49-F238E27FC236}">
                <a16:creationId xmlns:a16="http://schemas.microsoft.com/office/drawing/2014/main" id="{AFD1C281-4367-481D-A481-55172AC4D2FD}"/>
              </a:ext>
            </a:extLst>
          </p:cNvPr>
          <p:cNvSpPr txBox="1"/>
          <p:nvPr/>
        </p:nvSpPr>
        <p:spPr>
          <a:xfrm flipH="1">
            <a:off x="7773825" y="3729598"/>
            <a:ext cx="164107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sz="1300" i="1" dirty="0">
                <a:solidFill>
                  <a:srgbClr val="7F7F7F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Bulaabulduahsklfhaosdfiuaksdjfnlkasdfjhaksdfhlaskdfhakjfhaksjdhfksjdhfkjshfks</a:t>
            </a:r>
          </a:p>
        </p:txBody>
      </p:sp>
      <p:sp>
        <p:nvSpPr>
          <p:cNvPr id="80" name="TextBox 13">
            <a:extLst>
              <a:ext uri="{FF2B5EF4-FFF2-40B4-BE49-F238E27FC236}">
                <a16:creationId xmlns:a16="http://schemas.microsoft.com/office/drawing/2014/main" id="{F178F9C8-6D3E-4C8C-899F-4B4A8F687770}"/>
              </a:ext>
            </a:extLst>
          </p:cNvPr>
          <p:cNvSpPr txBox="1"/>
          <p:nvPr/>
        </p:nvSpPr>
        <p:spPr>
          <a:xfrm flipH="1">
            <a:off x="5004727" y="3214172"/>
            <a:ext cx="1641072" cy="1586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sz="9709" spc="122" dirty="0">
                <a:solidFill>
                  <a:srgbClr val="BB9D93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/</a:t>
            </a:r>
          </a:p>
        </p:txBody>
      </p:sp>
      <p:sp>
        <p:nvSpPr>
          <p:cNvPr id="81" name="TextBox 15">
            <a:extLst>
              <a:ext uri="{FF2B5EF4-FFF2-40B4-BE49-F238E27FC236}">
                <a16:creationId xmlns:a16="http://schemas.microsoft.com/office/drawing/2014/main" id="{61E01050-C5CE-41A3-8556-40060EE57D8F}"/>
              </a:ext>
            </a:extLst>
          </p:cNvPr>
          <p:cNvSpPr txBox="1"/>
          <p:nvPr/>
        </p:nvSpPr>
        <p:spPr>
          <a:xfrm flipH="1">
            <a:off x="5861923" y="3742156"/>
            <a:ext cx="164107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sz="1300" i="1" dirty="0">
                <a:solidFill>
                  <a:srgbClr val="7F7F7F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Bulaabulduahsklfhaosdfiuaksdjfnlkasdfjhaksdfhlaskdfhakjfhaksjdhfksjdhfkjshfks</a:t>
            </a:r>
          </a:p>
        </p:txBody>
      </p:sp>
      <p:sp>
        <p:nvSpPr>
          <p:cNvPr id="82" name="TextBox 16">
            <a:extLst>
              <a:ext uri="{FF2B5EF4-FFF2-40B4-BE49-F238E27FC236}">
                <a16:creationId xmlns:a16="http://schemas.microsoft.com/office/drawing/2014/main" id="{1DB686F2-6209-4E80-9A79-3BAFCB7F8C27}"/>
              </a:ext>
            </a:extLst>
          </p:cNvPr>
          <p:cNvSpPr txBox="1"/>
          <p:nvPr/>
        </p:nvSpPr>
        <p:spPr>
          <a:xfrm flipH="1">
            <a:off x="6853590" y="3231686"/>
            <a:ext cx="1641072" cy="1586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sz="9709" spc="122" dirty="0">
                <a:solidFill>
                  <a:srgbClr val="7F7F7F">
                    <a:lumMod val="40000"/>
                    <a:lumOff val="60000"/>
                  </a:srgbClr>
                </a:solidFill>
                <a:latin typeface="Montserrat Hairline" charset="0"/>
                <a:ea typeface="Montserrat Hairline" charset="0"/>
                <a:cs typeface="Montserrat Hairline" charset="0"/>
              </a:rPr>
              <a:t>/</a:t>
            </a:r>
          </a:p>
        </p:txBody>
      </p:sp>
      <p:sp>
        <p:nvSpPr>
          <p:cNvPr id="91" name="TextBox 10">
            <a:extLst>
              <a:ext uri="{FF2B5EF4-FFF2-40B4-BE49-F238E27FC236}">
                <a16:creationId xmlns:a16="http://schemas.microsoft.com/office/drawing/2014/main" id="{C7A81CE0-2B63-436A-9B11-0800FB070F31}"/>
              </a:ext>
            </a:extLst>
          </p:cNvPr>
          <p:cNvSpPr txBox="1"/>
          <p:nvPr/>
        </p:nvSpPr>
        <p:spPr>
          <a:xfrm flipH="1">
            <a:off x="5797535" y="3463640"/>
            <a:ext cx="219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b="1" i="1" spc="122" dirty="0">
                <a:solidFill>
                  <a:srgbClr val="000000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EXTENSION</a:t>
            </a:r>
          </a:p>
        </p:txBody>
      </p:sp>
      <p:sp>
        <p:nvSpPr>
          <p:cNvPr id="92" name="TextBox 10">
            <a:extLst>
              <a:ext uri="{FF2B5EF4-FFF2-40B4-BE49-F238E27FC236}">
                <a16:creationId xmlns:a16="http://schemas.microsoft.com/office/drawing/2014/main" id="{047A179D-B84A-46E8-9E59-EB07D709DA98}"/>
              </a:ext>
            </a:extLst>
          </p:cNvPr>
          <p:cNvSpPr txBox="1"/>
          <p:nvPr/>
        </p:nvSpPr>
        <p:spPr>
          <a:xfrm flipH="1">
            <a:off x="7593577" y="3455318"/>
            <a:ext cx="219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42434"/>
            <a:r>
              <a:rPr lang="en-US" b="1" i="1" spc="122" dirty="0">
                <a:solidFill>
                  <a:srgbClr val="000000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CONCLUSION</a:t>
            </a:r>
          </a:p>
        </p:txBody>
      </p:sp>
      <p:sp>
        <p:nvSpPr>
          <p:cNvPr id="27" name="TextBox 15">
            <a:extLst>
              <a:ext uri="{FF2B5EF4-FFF2-40B4-BE49-F238E27FC236}">
                <a16:creationId xmlns:a16="http://schemas.microsoft.com/office/drawing/2014/main" id="{4201507B-E68C-484A-89CE-4CC578E382B5}"/>
              </a:ext>
            </a:extLst>
          </p:cNvPr>
          <p:cNvSpPr txBox="1"/>
          <p:nvPr/>
        </p:nvSpPr>
        <p:spPr>
          <a:xfrm flipH="1">
            <a:off x="2333081" y="3848013"/>
            <a:ext cx="17552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42434">
              <a:lnSpc>
                <a:spcPts val="1500"/>
              </a:lnSpc>
            </a:pPr>
            <a:r>
              <a:rPr lang="en-US" sz="1300" b="1" i="1" dirty="0">
                <a:solidFill>
                  <a:srgbClr val="7F7F7F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     Generalized Linear  </a:t>
            </a:r>
          </a:p>
          <a:p>
            <a:pPr defTabSz="742434">
              <a:lnSpc>
                <a:spcPts val="1500"/>
              </a:lnSpc>
            </a:pPr>
            <a:r>
              <a:rPr lang="en-US" sz="1300" b="1" i="1" dirty="0">
                <a:solidFill>
                  <a:srgbClr val="7F7F7F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   Model (GLM)</a:t>
            </a:r>
          </a:p>
          <a:p>
            <a:pPr defTabSz="742434">
              <a:lnSpc>
                <a:spcPts val="1500"/>
              </a:lnSpc>
            </a:pPr>
            <a:r>
              <a:rPr lang="en-US" altLang="zh-CN" sz="1300" b="1" i="1" dirty="0">
                <a:solidFill>
                  <a:srgbClr val="7F7F7F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Model comparison</a:t>
            </a:r>
            <a:endParaRPr lang="en-US" sz="1300" b="1" i="1" dirty="0">
              <a:solidFill>
                <a:srgbClr val="7F7F7F"/>
              </a:solidFill>
              <a:latin typeface="Montserrat Hairline" charset="0"/>
              <a:ea typeface="Montserrat Hairline" charset="0"/>
              <a:cs typeface="Montserrat Hairline" charset="0"/>
            </a:endParaRPr>
          </a:p>
          <a:p>
            <a:pPr defTabSz="742434">
              <a:lnSpc>
                <a:spcPts val="1500"/>
              </a:lnSpc>
            </a:pPr>
            <a:endParaRPr lang="en-US" sz="1300" b="1" i="1" dirty="0">
              <a:solidFill>
                <a:srgbClr val="7F7F7F"/>
              </a:solidFill>
              <a:latin typeface="Montserrat Hairline" charset="0"/>
              <a:ea typeface="Montserrat Hairline" charset="0"/>
              <a:cs typeface="Montserrat Hairline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3F1D028-8647-4DCA-A833-6F78E8C6237B}"/>
              </a:ext>
            </a:extLst>
          </p:cNvPr>
          <p:cNvSpPr txBox="1"/>
          <p:nvPr/>
        </p:nvSpPr>
        <p:spPr>
          <a:xfrm>
            <a:off x="3943612" y="3832971"/>
            <a:ext cx="1874973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300" b="1" i="1" dirty="0">
                <a:solidFill>
                  <a:srgbClr val="7F7F7F"/>
                </a:solidFill>
                <a:latin typeface="Montserrat Hairline" charset="0"/>
              </a:rPr>
              <a:t>     B</a:t>
            </a:r>
            <a:r>
              <a:rPr lang="zh-CN" altLang="en-US" sz="1300" b="1" i="1" dirty="0">
                <a:solidFill>
                  <a:srgbClr val="7F7F7F"/>
                </a:solidFill>
                <a:latin typeface="Montserrat Hairline" charset="0"/>
              </a:rPr>
              <a:t>est model </a:t>
            </a:r>
            <a:endParaRPr lang="en-US" altLang="zh-CN" sz="1300" b="1" i="1" dirty="0">
              <a:solidFill>
                <a:srgbClr val="7F7F7F"/>
              </a:solidFill>
              <a:latin typeface="Montserrat Hairline" charset="0"/>
            </a:endParaRPr>
          </a:p>
          <a:p>
            <a:r>
              <a:rPr lang="zh-CN" altLang="en-US" sz="1300" b="1" i="1" dirty="0">
                <a:solidFill>
                  <a:srgbClr val="7F7F7F"/>
                </a:solidFill>
                <a:latin typeface="Montserrat Hairline" charset="0"/>
              </a:rPr>
              <a:t>   </a:t>
            </a:r>
            <a:r>
              <a:rPr lang="en-US" altLang="zh-CN" sz="1300" b="1" i="1" dirty="0">
                <a:solidFill>
                  <a:srgbClr val="7F7F7F"/>
                </a:solidFill>
                <a:latin typeface="Montserrat Hairline" charset="0"/>
              </a:rPr>
              <a:t>R</a:t>
            </a:r>
            <a:r>
              <a:rPr lang="zh-CN" altLang="en-US" sz="1300" b="1" i="1" dirty="0">
                <a:solidFill>
                  <a:srgbClr val="7F7F7F"/>
                </a:solidFill>
                <a:latin typeface="Montserrat Hairline" charset="0"/>
              </a:rPr>
              <a:t>esidential check </a:t>
            </a:r>
          </a:p>
          <a:p>
            <a:r>
              <a:rPr lang="en-US" altLang="zh-CN" sz="1300" b="1" i="1" dirty="0">
                <a:solidFill>
                  <a:srgbClr val="7F7F7F"/>
                </a:solidFill>
                <a:latin typeface="Montserrat Hairline" charset="0"/>
              </a:rPr>
              <a:t>Model evaluation</a:t>
            </a:r>
            <a:endParaRPr lang="zh-CN" altLang="en-US" sz="1300" b="1" i="1" dirty="0">
              <a:solidFill>
                <a:srgbClr val="7F7F7F"/>
              </a:solidFill>
              <a:latin typeface="Montserrat Hairline" charset="0"/>
            </a:endParaRP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A8CC1630-90EF-439C-917A-6D56FC435731}"/>
              </a:ext>
            </a:extLst>
          </p:cNvPr>
          <p:cNvGrpSpPr/>
          <p:nvPr/>
        </p:nvGrpSpPr>
        <p:grpSpPr>
          <a:xfrm>
            <a:off x="4353453" y="2664585"/>
            <a:ext cx="1443215" cy="143710"/>
            <a:chOff x="7638967" y="5248854"/>
            <a:chExt cx="1443215" cy="143710"/>
          </a:xfrm>
          <a:solidFill>
            <a:srgbClr val="893613"/>
          </a:solidFill>
        </p:grpSpPr>
        <p:sp>
          <p:nvSpPr>
            <p:cNvPr id="48" name="流程图: 决策 47">
              <a:extLst>
                <a:ext uri="{FF2B5EF4-FFF2-40B4-BE49-F238E27FC236}">
                  <a16:creationId xmlns:a16="http://schemas.microsoft.com/office/drawing/2014/main" id="{C4E755AA-8F7C-44D4-B2A2-469A652AB35F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9" name="流程图: 决策 48">
              <a:extLst>
                <a:ext uri="{FF2B5EF4-FFF2-40B4-BE49-F238E27FC236}">
                  <a16:creationId xmlns:a16="http://schemas.microsoft.com/office/drawing/2014/main" id="{D2E3DA79-6F43-45BA-8D3E-357F10830246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流程图: 决策 49">
              <a:extLst>
                <a:ext uri="{FF2B5EF4-FFF2-40B4-BE49-F238E27FC236}">
                  <a16:creationId xmlns:a16="http://schemas.microsoft.com/office/drawing/2014/main" id="{01AF0454-55CC-4E88-BC6D-3D3042E08079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流程图: 决策 50">
              <a:extLst>
                <a:ext uri="{FF2B5EF4-FFF2-40B4-BE49-F238E27FC236}">
                  <a16:creationId xmlns:a16="http://schemas.microsoft.com/office/drawing/2014/main" id="{A7F66F78-3DE1-4908-9C25-74C1038F4067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流程图: 决策 51">
              <a:extLst>
                <a:ext uri="{FF2B5EF4-FFF2-40B4-BE49-F238E27FC236}">
                  <a16:creationId xmlns:a16="http://schemas.microsoft.com/office/drawing/2014/main" id="{5D978A32-5781-42A6-B0CF-C63B18CDD386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流程图: 决策 52">
              <a:extLst>
                <a:ext uri="{FF2B5EF4-FFF2-40B4-BE49-F238E27FC236}">
                  <a16:creationId xmlns:a16="http://schemas.microsoft.com/office/drawing/2014/main" id="{B69C5D95-C446-4655-92D3-6C88589F6A75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流程图: 决策 53">
              <a:extLst>
                <a:ext uri="{FF2B5EF4-FFF2-40B4-BE49-F238E27FC236}">
                  <a16:creationId xmlns:a16="http://schemas.microsoft.com/office/drawing/2014/main" id="{DBE3EDCF-F050-4D96-9957-B6EC62C585B8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FF69C14E-212C-432C-94C3-CE3E76251D4E}"/>
              </a:ext>
            </a:extLst>
          </p:cNvPr>
          <p:cNvSpPr txBox="1"/>
          <p:nvPr/>
        </p:nvSpPr>
        <p:spPr>
          <a:xfrm>
            <a:off x="608314" y="4089389"/>
            <a:ext cx="1435172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300" b="1" i="1" dirty="0">
                <a:solidFill>
                  <a:srgbClr val="7F7F7F"/>
                </a:solidFill>
                <a:latin typeface="Montserrat Hairline" charset="0"/>
              </a:rPr>
              <a:t>    Data handling</a:t>
            </a:r>
            <a:r>
              <a:rPr lang="zh-CN" altLang="en-US" sz="1300" b="1" i="1" dirty="0">
                <a:solidFill>
                  <a:srgbClr val="7F7F7F"/>
                </a:solidFill>
                <a:latin typeface="Montserrat Hairline" charset="0"/>
              </a:rPr>
              <a:t> </a:t>
            </a:r>
            <a:endParaRPr lang="en-US" altLang="zh-CN" sz="1300" b="1" i="1" dirty="0">
              <a:solidFill>
                <a:srgbClr val="7F7F7F"/>
              </a:solidFill>
              <a:latin typeface="Montserrat Hairline" charset="0"/>
            </a:endParaRPr>
          </a:p>
          <a:p>
            <a:r>
              <a:rPr lang="en-US" altLang="zh-CN" sz="1300" b="1" i="1" dirty="0">
                <a:solidFill>
                  <a:srgbClr val="7F7F7F"/>
                </a:solidFill>
                <a:latin typeface="Montserrat Hairline" charset="0"/>
              </a:rPr>
              <a:t>D</a:t>
            </a:r>
            <a:r>
              <a:rPr lang="zh-CN" altLang="en-US" sz="1300" b="1" i="1" dirty="0">
                <a:solidFill>
                  <a:srgbClr val="7F7F7F"/>
                </a:solidFill>
                <a:latin typeface="Montserrat Hairline" charset="0"/>
              </a:rPr>
              <a:t>ata visualization</a:t>
            </a:r>
            <a:endParaRPr lang="en-US" altLang="zh-CN" sz="1300" b="1" i="1" dirty="0">
              <a:solidFill>
                <a:srgbClr val="7F7F7F"/>
              </a:solidFill>
              <a:latin typeface="Montserrat Hairlin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324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8F04C44-2069-453F-9957-C484E842BA62}"/>
              </a:ext>
            </a:extLst>
          </p:cNvPr>
          <p:cNvSpPr/>
          <p:nvPr/>
        </p:nvSpPr>
        <p:spPr>
          <a:xfrm>
            <a:off x="495132" y="335934"/>
            <a:ext cx="8933487" cy="827024"/>
          </a:xfrm>
          <a:prstGeom prst="rect">
            <a:avLst/>
          </a:prstGeom>
          <a:solidFill>
            <a:srgbClr val="C2C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46EE6BB-466C-4CDA-A18F-A63AA4442F55}"/>
              </a:ext>
            </a:extLst>
          </p:cNvPr>
          <p:cNvSpPr txBox="1"/>
          <p:nvPr/>
        </p:nvSpPr>
        <p:spPr>
          <a:xfrm>
            <a:off x="1218128" y="335934"/>
            <a:ext cx="75190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b="1" spc="400" dirty="0">
                <a:solidFill>
                  <a:srgbClr val="000000"/>
                </a:solidFill>
                <a:latin typeface="Lato Black" charset="0"/>
              </a:rPr>
              <a:t>EXPLANATORY ANALYSIS</a:t>
            </a:r>
            <a:endParaRPr lang="zh-CN" altLang="en-US" sz="4000" b="1" spc="400" dirty="0">
              <a:solidFill>
                <a:srgbClr val="000000"/>
              </a:solidFill>
              <a:latin typeface="Lato Black" charset="0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DE85EB63-DE0B-4CCD-BB27-3B6EFB8183B4}"/>
              </a:ext>
            </a:extLst>
          </p:cNvPr>
          <p:cNvGrpSpPr/>
          <p:nvPr/>
        </p:nvGrpSpPr>
        <p:grpSpPr>
          <a:xfrm>
            <a:off x="4256042" y="942268"/>
            <a:ext cx="1443215" cy="143710"/>
            <a:chOff x="7638967" y="5248854"/>
            <a:chExt cx="1443215" cy="143710"/>
          </a:xfrm>
          <a:solidFill>
            <a:srgbClr val="BB718B"/>
          </a:solidFill>
        </p:grpSpPr>
        <p:sp>
          <p:nvSpPr>
            <p:cNvPr id="11" name="流程图: 决策 10">
              <a:extLst>
                <a:ext uri="{FF2B5EF4-FFF2-40B4-BE49-F238E27FC236}">
                  <a16:creationId xmlns:a16="http://schemas.microsoft.com/office/drawing/2014/main" id="{8A366796-5071-45CF-9500-24CD5FDDC248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流程图: 决策 11">
              <a:extLst>
                <a:ext uri="{FF2B5EF4-FFF2-40B4-BE49-F238E27FC236}">
                  <a16:creationId xmlns:a16="http://schemas.microsoft.com/office/drawing/2014/main" id="{51C9F3B8-92F4-4D0E-9AE8-6001D42C6AF7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流程图: 决策 12">
              <a:extLst>
                <a:ext uri="{FF2B5EF4-FFF2-40B4-BE49-F238E27FC236}">
                  <a16:creationId xmlns:a16="http://schemas.microsoft.com/office/drawing/2014/main" id="{68A4C19E-0DD4-4A33-934F-9BE774FCCB6B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流程图: 决策 13">
              <a:extLst>
                <a:ext uri="{FF2B5EF4-FFF2-40B4-BE49-F238E27FC236}">
                  <a16:creationId xmlns:a16="http://schemas.microsoft.com/office/drawing/2014/main" id="{C714630B-55E2-4BBE-A66B-079063725D64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流程图: 决策 14">
              <a:extLst>
                <a:ext uri="{FF2B5EF4-FFF2-40B4-BE49-F238E27FC236}">
                  <a16:creationId xmlns:a16="http://schemas.microsoft.com/office/drawing/2014/main" id="{0B7A11B4-5C0A-4A12-8C26-BE64B81275F8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流程图: 决策 15">
              <a:extLst>
                <a:ext uri="{FF2B5EF4-FFF2-40B4-BE49-F238E27FC236}">
                  <a16:creationId xmlns:a16="http://schemas.microsoft.com/office/drawing/2014/main" id="{CFC24746-F1F9-43BD-A09B-D425EF9CF77A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流程图: 决策 16">
              <a:extLst>
                <a:ext uri="{FF2B5EF4-FFF2-40B4-BE49-F238E27FC236}">
                  <a16:creationId xmlns:a16="http://schemas.microsoft.com/office/drawing/2014/main" id="{43505464-5A55-430D-A1CF-3808DF61CD17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直角三角形 25">
            <a:extLst>
              <a:ext uri="{FF2B5EF4-FFF2-40B4-BE49-F238E27FC236}">
                <a16:creationId xmlns:a16="http://schemas.microsoft.com/office/drawing/2014/main" id="{DD9D1CF4-BDEC-464C-830E-275FE0E7ED21}"/>
              </a:ext>
            </a:extLst>
          </p:cNvPr>
          <p:cNvSpPr/>
          <p:nvPr/>
        </p:nvSpPr>
        <p:spPr>
          <a:xfrm>
            <a:off x="505360" y="573714"/>
            <a:ext cx="576470" cy="576470"/>
          </a:xfrm>
          <a:prstGeom prst="rtTriangle">
            <a:avLst/>
          </a:prstGeom>
          <a:solidFill>
            <a:srgbClr val="4B77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C457D1B-8499-4359-A195-33B5E8A1811E}"/>
              </a:ext>
            </a:extLst>
          </p:cNvPr>
          <p:cNvSpPr txBox="1"/>
          <p:nvPr/>
        </p:nvSpPr>
        <p:spPr>
          <a:xfrm>
            <a:off x="529412" y="1674469"/>
            <a:ext cx="8847177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spcBef>
                <a:spcPts val="600"/>
              </a:spcBef>
            </a:pPr>
            <a:r>
              <a:rPr lang="en-US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Variables</a:t>
            </a:r>
          </a:p>
          <a:p>
            <a:pPr marL="342900" lvl="0" indent="-3429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900" b="1" i="1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country_of_origin</a:t>
            </a:r>
            <a:r>
              <a:rPr lang="en-US" altLang="zh-CN" sz="1900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en-US" altLang="zh-CN" sz="1900" kern="100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– Country where the coffee bean originates from.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</a:p>
          <a:p>
            <a:pPr marL="342900" lvl="0" indent="-3429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aroma</a:t>
            </a:r>
            <a:r>
              <a:rPr lang="en-US" altLang="zh-CN" sz="1900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– Aroma grade (ranging from 0-10) </a:t>
            </a:r>
          </a:p>
          <a:p>
            <a:pPr marL="342900" lvl="0" indent="-3429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flavor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– </a:t>
            </a:r>
            <a:r>
              <a:rPr lang="en-US" altLang="zh-CN" sz="1900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Flavour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grade (ranging from 0-10) </a:t>
            </a:r>
          </a:p>
          <a:p>
            <a:pPr marL="342900" lvl="0" indent="-3429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acidity</a:t>
            </a:r>
            <a:r>
              <a:rPr lang="en-US" altLang="zh-CN" sz="1900" b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– Acidity grade (ranging from 0-10) </a:t>
            </a:r>
          </a:p>
          <a:p>
            <a:pPr marL="342900" lvl="0" indent="-3429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900" b="1" i="1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category_two_defects</a:t>
            </a: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– Count of category 2 type defects in the batch of coffee beans tested. </a:t>
            </a:r>
          </a:p>
          <a:p>
            <a:pPr marL="342900" lvl="0" indent="-3429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900" b="1" i="1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altitiude_mean_meters</a:t>
            </a: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– Mean altitude of the growers farm (in </a:t>
            </a:r>
            <a:r>
              <a:rPr lang="en-US" altLang="zh-CN" sz="1900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metres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) </a:t>
            </a:r>
          </a:p>
          <a:p>
            <a:pPr marL="342900" lvl="0" indent="-3429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900" b="1" i="1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harvested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– Year the batch was harvested </a:t>
            </a:r>
          </a:p>
          <a:p>
            <a:pPr marL="342900" lvl="0" indent="-3429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900" b="1" i="1" kern="100" dirty="0" err="1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Qualityclass</a:t>
            </a:r>
            <a:r>
              <a:rPr lang="en-US" altLang="zh-CN" sz="1900" kern="100" dirty="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– Quality score for the batch (Good - ≥ 82.5, Poor - &lt;82.5). Note: 82.5 was selected as the cut off as this is the median score for all the batches tested.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CBE0FD0B-3B97-4DC3-85F2-C520C7EA164E}"/>
              </a:ext>
            </a:extLst>
          </p:cNvPr>
          <p:cNvSpPr txBox="1"/>
          <p:nvPr/>
        </p:nvSpPr>
        <p:spPr>
          <a:xfrm>
            <a:off x="529412" y="5653203"/>
            <a:ext cx="8487631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spcBef>
                <a:spcPts val="600"/>
              </a:spcBef>
            </a:pPr>
            <a:r>
              <a:rPr lang="en-US" altLang="zh-CN" sz="20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Preprocessing</a:t>
            </a:r>
          </a:p>
          <a:p>
            <a:pPr lvl="0" algn="just">
              <a:spcBef>
                <a:spcPts val="600"/>
              </a:spcBef>
            </a:pPr>
            <a:r>
              <a:rPr lang="en-US" altLang="zh-CN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Delete columns with </a:t>
            </a:r>
            <a:r>
              <a:rPr lang="en-US" altLang="zh-CN" sz="20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NA</a:t>
            </a:r>
            <a:r>
              <a:rPr lang="en-US" altLang="zh-CN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values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8AD2EE6-EB26-4D09-B7DD-503B08B0B60F}"/>
              </a:ext>
            </a:extLst>
          </p:cNvPr>
          <p:cNvSpPr txBox="1"/>
          <p:nvPr/>
        </p:nvSpPr>
        <p:spPr>
          <a:xfrm>
            <a:off x="460878" y="1236834"/>
            <a:ext cx="331280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spcBef>
                <a:spcPts val="600"/>
              </a:spcBef>
            </a:pPr>
            <a:r>
              <a:rPr lang="en-US" altLang="zh-CN" sz="2200" b="1" kern="100" dirty="0">
                <a:solidFill>
                  <a:srgbClr val="374C4F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DATA</a:t>
            </a:r>
            <a:endParaRPr lang="en-US" altLang="zh-CN" sz="2200" b="1" kern="100" dirty="0">
              <a:solidFill>
                <a:srgbClr val="374C4F"/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091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046FF646-1769-4DA0-9841-D5CD90E35856}"/>
              </a:ext>
            </a:extLst>
          </p:cNvPr>
          <p:cNvSpPr/>
          <p:nvPr/>
        </p:nvSpPr>
        <p:spPr>
          <a:xfrm>
            <a:off x="328475" y="4089341"/>
            <a:ext cx="9206142" cy="2445800"/>
          </a:xfrm>
          <a:prstGeom prst="rect">
            <a:avLst/>
          </a:prstGeom>
          <a:solidFill>
            <a:srgbClr val="4B7768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222486E-5A7E-4EB8-873A-7EDC2660CC16}"/>
              </a:ext>
            </a:extLst>
          </p:cNvPr>
          <p:cNvSpPr/>
          <p:nvPr/>
        </p:nvSpPr>
        <p:spPr>
          <a:xfrm>
            <a:off x="328475" y="186432"/>
            <a:ext cx="9206142" cy="3827220"/>
          </a:xfrm>
          <a:prstGeom prst="rect">
            <a:avLst/>
          </a:prstGeom>
          <a:solidFill>
            <a:srgbClr val="98605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BC73E9CC-A092-4A98-9188-951D4A953733}"/>
              </a:ext>
            </a:extLst>
          </p:cNvPr>
          <p:cNvSpPr txBox="1"/>
          <p:nvPr/>
        </p:nvSpPr>
        <p:spPr>
          <a:xfrm>
            <a:off x="461989" y="297234"/>
            <a:ext cx="23397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spc="400" dirty="0">
                <a:solidFill>
                  <a:srgbClr val="374C4F"/>
                </a:solidFill>
                <a:latin typeface="Lato Black" charset="0"/>
              </a:rPr>
              <a:t>BOXPLOT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8F05B1E-B570-4E83-B4FD-C4655D7D6C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61" y="879179"/>
            <a:ext cx="6775190" cy="2718644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AC574106-7042-40D7-8329-85F5A191A2A2}"/>
              </a:ext>
            </a:extLst>
          </p:cNvPr>
          <p:cNvSpPr txBox="1"/>
          <p:nvPr/>
        </p:nvSpPr>
        <p:spPr>
          <a:xfrm>
            <a:off x="451948" y="3121223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 1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6F55EA1-EACA-476B-A8C8-99115C517C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878" y="4246385"/>
            <a:ext cx="5305590" cy="2082383"/>
          </a:xfrm>
          <a:prstGeom prst="rect">
            <a:avLst/>
          </a:prstGeom>
        </p:spPr>
      </p:pic>
      <p:sp>
        <p:nvSpPr>
          <p:cNvPr id="17" name="TextBox 12">
            <a:extLst>
              <a:ext uri="{FF2B5EF4-FFF2-40B4-BE49-F238E27FC236}">
                <a16:creationId xmlns:a16="http://schemas.microsoft.com/office/drawing/2014/main" id="{9F3DCBCE-54D0-4A8A-A2F4-60370D0E51DD}"/>
              </a:ext>
            </a:extLst>
          </p:cNvPr>
          <p:cNvSpPr txBox="1"/>
          <p:nvPr/>
        </p:nvSpPr>
        <p:spPr>
          <a:xfrm>
            <a:off x="291145" y="4864060"/>
            <a:ext cx="2933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60000"/>
              <a:buFont typeface="Wingdings" panose="05000000000000000000" pitchFamily="2" charset="2"/>
              <a:buChar char="v"/>
            </a:pPr>
            <a:r>
              <a:rPr lang="en-US" altLang="zh-CN" dirty="0"/>
              <a:t>How figures look like</a:t>
            </a:r>
            <a:endParaRPr 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1877BC9-137A-4332-8698-E77864AB693F}"/>
              </a:ext>
            </a:extLst>
          </p:cNvPr>
          <p:cNvSpPr txBox="1"/>
          <p:nvPr/>
        </p:nvSpPr>
        <p:spPr>
          <a:xfrm>
            <a:off x="371383" y="5441972"/>
            <a:ext cx="7614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Some analysis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B6C9992-B85D-44CD-A42D-BFEB650AF8CE}"/>
              </a:ext>
            </a:extLst>
          </p:cNvPr>
          <p:cNvSpPr txBox="1"/>
          <p:nvPr/>
        </p:nvSpPr>
        <p:spPr>
          <a:xfrm>
            <a:off x="3934009" y="6086861"/>
            <a:ext cx="46811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 2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74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046FF646-1769-4DA0-9841-D5CD90E35856}"/>
              </a:ext>
            </a:extLst>
          </p:cNvPr>
          <p:cNvSpPr/>
          <p:nvPr/>
        </p:nvSpPr>
        <p:spPr>
          <a:xfrm>
            <a:off x="328475" y="4089341"/>
            <a:ext cx="9206142" cy="2445800"/>
          </a:xfrm>
          <a:prstGeom prst="rect">
            <a:avLst/>
          </a:prstGeom>
          <a:solidFill>
            <a:srgbClr val="4B7768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222486E-5A7E-4EB8-873A-7EDC2660CC16}"/>
              </a:ext>
            </a:extLst>
          </p:cNvPr>
          <p:cNvSpPr/>
          <p:nvPr/>
        </p:nvSpPr>
        <p:spPr>
          <a:xfrm>
            <a:off x="328475" y="186432"/>
            <a:ext cx="9206142" cy="3827220"/>
          </a:xfrm>
          <a:prstGeom prst="rect">
            <a:avLst/>
          </a:prstGeom>
          <a:solidFill>
            <a:srgbClr val="98605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80DE78-AF3F-47B0-A409-D4F38B470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71" y="322859"/>
            <a:ext cx="8821057" cy="296188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30C72CB-A124-4C5D-A356-062CA30393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71" y="4272052"/>
            <a:ext cx="4686954" cy="209579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AF1CD00-8318-4634-A7C8-A6FF7F6A3106}"/>
              </a:ext>
            </a:extLst>
          </p:cNvPr>
          <p:cNvSpPr txBox="1"/>
          <p:nvPr/>
        </p:nvSpPr>
        <p:spPr>
          <a:xfrm>
            <a:off x="542471" y="3025236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 3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091B175-9187-435F-AFC4-5DAFF26B660E}"/>
              </a:ext>
            </a:extLst>
          </p:cNvPr>
          <p:cNvSpPr txBox="1"/>
          <p:nvPr/>
        </p:nvSpPr>
        <p:spPr>
          <a:xfrm>
            <a:off x="451948" y="6151675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 4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67402F6-7FAD-4FAF-944B-0A7C5945C458}"/>
              </a:ext>
            </a:extLst>
          </p:cNvPr>
          <p:cNvSpPr txBox="1"/>
          <p:nvPr/>
        </p:nvSpPr>
        <p:spPr>
          <a:xfrm>
            <a:off x="451948" y="3333013"/>
            <a:ext cx="8911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altLang="zh-CN" sz="1800" kern="0" dirty="0">
                <a:ea typeface="宋体" panose="02010600030101010101" pitchFamily="2" charset="-122"/>
                <a:cs typeface="Times" panose="02020603050405020304" pitchFamily="18" charset="0"/>
              </a:rPr>
              <a:t>Some explanation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A20A5503-8338-45A9-B012-4CD769C35755}"/>
              </a:ext>
            </a:extLst>
          </p:cNvPr>
          <p:cNvSpPr txBox="1"/>
          <p:nvPr/>
        </p:nvSpPr>
        <p:spPr>
          <a:xfrm>
            <a:off x="5573560" y="4272052"/>
            <a:ext cx="28848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spc="400" dirty="0">
                <a:solidFill>
                  <a:srgbClr val="374C4F"/>
                </a:solidFill>
                <a:latin typeface="Lato Black" charset="0"/>
              </a:rPr>
              <a:t>BAR CHART</a:t>
            </a:r>
          </a:p>
        </p:txBody>
      </p:sp>
    </p:spTree>
    <p:extLst>
      <p:ext uri="{BB962C8B-B14F-4D97-AF65-F5344CB8AC3E}">
        <p14:creationId xmlns:p14="http://schemas.microsoft.com/office/powerpoint/2010/main" val="138027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F73EE5E6-D688-48F1-AF1F-AE3EFD3A4706}"/>
              </a:ext>
            </a:extLst>
          </p:cNvPr>
          <p:cNvSpPr/>
          <p:nvPr/>
        </p:nvSpPr>
        <p:spPr>
          <a:xfrm>
            <a:off x="0" y="3693111"/>
            <a:ext cx="9906000" cy="3164888"/>
          </a:xfrm>
          <a:prstGeom prst="rect">
            <a:avLst/>
          </a:prstGeom>
          <a:solidFill>
            <a:srgbClr val="BD9C95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E8E6995-FCC8-4102-AFDC-987F0A294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369" y="3947742"/>
            <a:ext cx="5305590" cy="20823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6CF235-DA7E-44DA-959F-D2C8267570A9}"/>
              </a:ext>
            </a:extLst>
          </p:cNvPr>
          <p:cNvSpPr txBox="1"/>
          <p:nvPr/>
        </p:nvSpPr>
        <p:spPr>
          <a:xfrm>
            <a:off x="291145" y="229076"/>
            <a:ext cx="23397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spc="400" dirty="0">
                <a:solidFill>
                  <a:srgbClr val="374C4F"/>
                </a:solidFill>
                <a:latin typeface="Lato Black" charset="0"/>
              </a:rPr>
              <a:t>BOXPLOT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0F272D-463A-4D3E-861A-C159112C6BC2}"/>
              </a:ext>
            </a:extLst>
          </p:cNvPr>
          <p:cNvSpPr txBox="1"/>
          <p:nvPr/>
        </p:nvSpPr>
        <p:spPr>
          <a:xfrm>
            <a:off x="322853" y="3997171"/>
            <a:ext cx="37656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spc="400" dirty="0">
                <a:solidFill>
                  <a:srgbClr val="374C4F"/>
                </a:solidFill>
                <a:latin typeface="Lato Black" charset="0"/>
              </a:rPr>
              <a:t>TITLE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473879-7E16-48BB-9A41-B6D55023B333}"/>
              </a:ext>
            </a:extLst>
          </p:cNvPr>
          <p:cNvSpPr txBox="1"/>
          <p:nvPr/>
        </p:nvSpPr>
        <p:spPr>
          <a:xfrm>
            <a:off x="6974139" y="959186"/>
            <a:ext cx="33718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60000"/>
              <a:buFont typeface="Wingdings" panose="05000000000000000000" pitchFamily="2" charset="2"/>
              <a:buChar char="v"/>
            </a:pPr>
            <a:r>
              <a:rPr lang="zh-CN" altLang="en-US" dirty="0"/>
              <a:t>数据看起来如何</a:t>
            </a:r>
            <a:endParaRPr lang="en-US" dirty="0"/>
          </a:p>
          <a:p>
            <a:endParaRPr lang="en-US" dirty="0"/>
          </a:p>
          <a:p>
            <a:r>
              <a:rPr lang="en-US" altLang="zh-CN" sz="2000" b="1" i="1" dirty="0"/>
              <a:t>Possible reason: </a:t>
            </a:r>
            <a:endParaRPr lang="en-US" altLang="zh-C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82D8BD-EB38-4F87-AA75-CCBB6631D152}"/>
              </a:ext>
            </a:extLst>
          </p:cNvPr>
          <p:cNvSpPr txBox="1"/>
          <p:nvPr/>
        </p:nvSpPr>
        <p:spPr>
          <a:xfrm>
            <a:off x="291145" y="4864060"/>
            <a:ext cx="2933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60000"/>
              <a:buFont typeface="Wingdings" panose="05000000000000000000" pitchFamily="2" charset="2"/>
              <a:buChar char="v"/>
            </a:pPr>
            <a:r>
              <a:rPr lang="zh-CN" altLang="en-US" dirty="0"/>
              <a:t>数据看起来如何</a:t>
            </a:r>
            <a:endParaRPr 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E08222D-BED2-40C9-98F6-6714F70A4E11}"/>
              </a:ext>
            </a:extLst>
          </p:cNvPr>
          <p:cNvSpPr txBox="1"/>
          <p:nvPr/>
        </p:nvSpPr>
        <p:spPr>
          <a:xfrm>
            <a:off x="281104" y="6139038"/>
            <a:ext cx="7614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一些推测</a:t>
            </a:r>
            <a:endParaRPr lang="en-US" altLang="zh-CN" dirty="0"/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DA171195-9EDB-4524-BA62-2CBCD6950873}"/>
              </a:ext>
            </a:extLst>
          </p:cNvPr>
          <p:cNvSpPr/>
          <p:nvPr/>
        </p:nvSpPr>
        <p:spPr>
          <a:xfrm rot="16200000">
            <a:off x="9346641" y="6298641"/>
            <a:ext cx="559359" cy="559359"/>
          </a:xfrm>
          <a:prstGeom prst="rtTriangle">
            <a:avLst/>
          </a:prstGeom>
          <a:solidFill>
            <a:srgbClr val="3B5F5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0FE6BAB-7563-4758-97FA-545EE284B781}"/>
              </a:ext>
            </a:extLst>
          </p:cNvPr>
          <p:cNvSpPr txBox="1"/>
          <p:nvPr/>
        </p:nvSpPr>
        <p:spPr>
          <a:xfrm>
            <a:off x="3854851" y="5831261"/>
            <a:ext cx="46811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 2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368A3BDC-635D-4B59-BBD9-B90825E17F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52" y="855427"/>
            <a:ext cx="6551735" cy="2422783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0C97EFAD-1A78-4CB3-9342-E3498A3859C9}"/>
              </a:ext>
            </a:extLst>
          </p:cNvPr>
          <p:cNvSpPr txBox="1"/>
          <p:nvPr/>
        </p:nvSpPr>
        <p:spPr>
          <a:xfrm>
            <a:off x="281104" y="3053065"/>
            <a:ext cx="5121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i="1" dirty="0">
                <a:solidFill>
                  <a:srgbClr val="515B7B"/>
                </a:solidFill>
              </a:rPr>
              <a:t>Figure 1</a:t>
            </a:r>
            <a:endParaRPr lang="zh-CN" altLang="en-US" sz="1400" dirty="0">
              <a:solidFill>
                <a:srgbClr val="515B7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847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704D7DA-2D89-4CD1-A978-02417D1E30B6}"/>
              </a:ext>
            </a:extLst>
          </p:cNvPr>
          <p:cNvSpPr txBox="1"/>
          <p:nvPr/>
        </p:nvSpPr>
        <p:spPr>
          <a:xfrm>
            <a:off x="566104" y="420701"/>
            <a:ext cx="78648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kern="0" dirty="0">
                <a:solidFill>
                  <a:srgbClr val="566184"/>
                </a:solidFill>
                <a:ea typeface="宋体" panose="02010600030101010101" pitchFamily="2" charset="-122"/>
                <a:cs typeface="Times" panose="02020603050405020304" pitchFamily="18" charset="0"/>
              </a:rPr>
              <a:t>TITLE</a:t>
            </a: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7CB33614-C717-4212-B67E-85FD2EEBDB14}"/>
              </a:ext>
            </a:extLst>
          </p:cNvPr>
          <p:cNvSpPr/>
          <p:nvPr/>
        </p:nvSpPr>
        <p:spPr>
          <a:xfrm rot="5400000">
            <a:off x="0" y="0"/>
            <a:ext cx="576470" cy="576470"/>
          </a:xfrm>
          <a:prstGeom prst="rtTriangle">
            <a:avLst/>
          </a:prstGeom>
          <a:solidFill>
            <a:srgbClr val="C482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1EF4B6C-B071-4C2A-964D-26F7850924EB}"/>
              </a:ext>
            </a:extLst>
          </p:cNvPr>
          <p:cNvGrpSpPr/>
          <p:nvPr/>
        </p:nvGrpSpPr>
        <p:grpSpPr>
          <a:xfrm>
            <a:off x="661596" y="854082"/>
            <a:ext cx="1443215" cy="143710"/>
            <a:chOff x="7638967" y="5248854"/>
            <a:chExt cx="1443215" cy="143710"/>
          </a:xfrm>
          <a:solidFill>
            <a:srgbClr val="BB718B"/>
          </a:solidFill>
        </p:grpSpPr>
        <p:sp>
          <p:nvSpPr>
            <p:cNvPr id="16" name="流程图: 决策 15">
              <a:extLst>
                <a:ext uri="{FF2B5EF4-FFF2-40B4-BE49-F238E27FC236}">
                  <a16:creationId xmlns:a16="http://schemas.microsoft.com/office/drawing/2014/main" id="{13C238AF-4334-4E4F-B8FC-0028010C790C}"/>
                </a:ext>
              </a:extLst>
            </p:cNvPr>
            <p:cNvSpPr/>
            <p:nvPr/>
          </p:nvSpPr>
          <p:spPr>
            <a:xfrm>
              <a:off x="8877761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流程图: 决策 16">
              <a:extLst>
                <a:ext uri="{FF2B5EF4-FFF2-40B4-BE49-F238E27FC236}">
                  <a16:creationId xmlns:a16="http://schemas.microsoft.com/office/drawing/2014/main" id="{950AF7E0-3992-4C16-B63E-DE7CBED772C9}"/>
                </a:ext>
              </a:extLst>
            </p:cNvPr>
            <p:cNvSpPr/>
            <p:nvPr/>
          </p:nvSpPr>
          <p:spPr>
            <a:xfrm>
              <a:off x="8673340" y="5252228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流程图: 决策 17">
              <a:extLst>
                <a:ext uri="{FF2B5EF4-FFF2-40B4-BE49-F238E27FC236}">
                  <a16:creationId xmlns:a16="http://schemas.microsoft.com/office/drawing/2014/main" id="{59EF2477-591F-493E-870E-A6136FDEE6EE}"/>
                </a:ext>
              </a:extLst>
            </p:cNvPr>
            <p:cNvSpPr/>
            <p:nvPr/>
          </p:nvSpPr>
          <p:spPr>
            <a:xfrm>
              <a:off x="8468919" y="5250541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流程图: 决策 18">
              <a:extLst>
                <a:ext uri="{FF2B5EF4-FFF2-40B4-BE49-F238E27FC236}">
                  <a16:creationId xmlns:a16="http://schemas.microsoft.com/office/drawing/2014/main" id="{C69C726F-9294-4105-ACC3-33558C129166}"/>
                </a:ext>
              </a:extLst>
            </p:cNvPr>
            <p:cNvSpPr/>
            <p:nvPr/>
          </p:nvSpPr>
          <p:spPr>
            <a:xfrm>
              <a:off x="8261431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流程图: 决策 19">
              <a:extLst>
                <a:ext uri="{FF2B5EF4-FFF2-40B4-BE49-F238E27FC236}">
                  <a16:creationId xmlns:a16="http://schemas.microsoft.com/office/drawing/2014/main" id="{44667EE7-ADA2-4F6F-B824-90861D5584BD}"/>
                </a:ext>
              </a:extLst>
            </p:cNvPr>
            <p:cNvSpPr/>
            <p:nvPr/>
          </p:nvSpPr>
          <p:spPr>
            <a:xfrm>
              <a:off x="8053943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流程图: 决策 20">
              <a:extLst>
                <a:ext uri="{FF2B5EF4-FFF2-40B4-BE49-F238E27FC236}">
                  <a16:creationId xmlns:a16="http://schemas.microsoft.com/office/drawing/2014/main" id="{DDBB8120-EF4B-4BAD-AC89-35933969D397}"/>
                </a:ext>
              </a:extLst>
            </p:cNvPr>
            <p:cNvSpPr/>
            <p:nvPr/>
          </p:nvSpPr>
          <p:spPr>
            <a:xfrm>
              <a:off x="7852589" y="5255602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流程图: 决策 21">
              <a:extLst>
                <a:ext uri="{FF2B5EF4-FFF2-40B4-BE49-F238E27FC236}">
                  <a16:creationId xmlns:a16="http://schemas.microsoft.com/office/drawing/2014/main" id="{2A74D58F-7428-4422-B6A4-4655E398BE71}"/>
                </a:ext>
              </a:extLst>
            </p:cNvPr>
            <p:cNvSpPr/>
            <p:nvPr/>
          </p:nvSpPr>
          <p:spPr>
            <a:xfrm>
              <a:off x="7638967" y="5248854"/>
              <a:ext cx="204421" cy="136962"/>
            </a:xfrm>
            <a:prstGeom prst="flowChartDecis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30149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6259</TotalTime>
  <Words>771</Words>
  <Application>Microsoft Office PowerPoint</Application>
  <PresentationFormat>A4 纸张(210x297 毫米)</PresentationFormat>
  <Paragraphs>237</Paragraphs>
  <Slides>26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8" baseType="lpstr">
      <vt:lpstr>Montserrat Hairline</vt:lpstr>
      <vt:lpstr>Montserrat Semi</vt:lpstr>
      <vt:lpstr>Montserrat Semi Bold</vt:lpstr>
      <vt:lpstr>等线</vt:lpstr>
      <vt:lpstr>Arial</vt:lpstr>
      <vt:lpstr>Calibri</vt:lpstr>
      <vt:lpstr>Calibri Light</vt:lpstr>
      <vt:lpstr>Lato Black</vt:lpstr>
      <vt:lpstr>Lato Light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Best model </vt:lpstr>
      <vt:lpstr>Best model</vt:lpstr>
      <vt:lpstr>Model diagnostic </vt:lpstr>
      <vt:lpstr>Forecast TITLE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Wanjia LI</dc:creator>
  <cp:lastModifiedBy>Wanjia Li (student)</cp:lastModifiedBy>
  <cp:revision>94</cp:revision>
  <dcterms:created xsi:type="dcterms:W3CDTF">2021-03-24T12:51:54Z</dcterms:created>
  <dcterms:modified xsi:type="dcterms:W3CDTF">2022-03-22T07:39:18Z</dcterms:modified>
</cp:coreProperties>
</file>

<file path=docProps/thumbnail.jpeg>
</file>